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6" r:id="rId3"/>
    <p:sldId id="269" r:id="rId4"/>
    <p:sldId id="284" r:id="rId5"/>
    <p:sldId id="270" r:id="rId6"/>
    <p:sldId id="271" r:id="rId7"/>
    <p:sldId id="272" r:id="rId8"/>
    <p:sldId id="273" r:id="rId9"/>
    <p:sldId id="274" r:id="rId10"/>
    <p:sldId id="275" r:id="rId11"/>
    <p:sldId id="277" r:id="rId12"/>
    <p:sldId id="278" r:id="rId13"/>
    <p:sldId id="279" r:id="rId14"/>
    <p:sldId id="257" r:id="rId15"/>
    <p:sldId id="258" r:id="rId16"/>
    <p:sldId id="260" r:id="rId17"/>
    <p:sldId id="259" r:id="rId18"/>
    <p:sldId id="261" r:id="rId19"/>
    <p:sldId id="262" r:id="rId20"/>
    <p:sldId id="263" r:id="rId21"/>
    <p:sldId id="264" r:id="rId22"/>
    <p:sldId id="265" r:id="rId23"/>
    <p:sldId id="266" r:id="rId24"/>
    <p:sldId id="268" r:id="rId25"/>
    <p:sldId id="282" r:id="rId26"/>
    <p:sldId id="280" r:id="rId27"/>
    <p:sldId id="283"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72" autoAdjust="0"/>
  </p:normalViewPr>
  <p:slideViewPr>
    <p:cSldViewPr>
      <p:cViewPr varScale="1">
        <p:scale>
          <a:sx n="67" d="100"/>
          <a:sy n="67" d="100"/>
        </p:scale>
        <p:origin x="-610"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C08E-582B-4BF7-8D40-D1C75B225E23}" type="datetimeFigureOut">
              <a:rPr lang="en-US" smtClean="0"/>
              <a:pPr/>
              <a:t>4/19/2012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059CDC-E865-46E8-9E22-2C3D6E5B80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RDA Appendix B does not contain any abbreviations for months.  Other terms associated with dates that are abbreviated in AACR (b., d., fl., cent.) are spelled out if used in RDA records because abbreviations should not be used.  “ca.” is replaced by “approximately”.</a:t>
            </a:r>
          </a:p>
          <a:p>
            <a:pPr eaLnBrk="1" hangingPunct="1">
              <a:spcBef>
                <a:spcPct val="0"/>
              </a:spcBef>
            </a:pPr>
            <a:endParaRPr lang="en-US" smtClean="0"/>
          </a:p>
          <a:p>
            <a:pPr eaLnBrk="1" hangingPunct="1">
              <a:spcBef>
                <a:spcPct val="0"/>
              </a:spcBef>
            </a:pPr>
            <a:r>
              <a:rPr lang="en-US" smtClean="0"/>
              <a:t>9.3.2.3  If the person was born in the same year as another person with the same name, record the date of birth in the form [year] [month] [day]. Record the month in the language and script preferred by the agency creating the data.</a:t>
            </a:r>
          </a:p>
          <a:p>
            <a:pPr eaLnBrk="1" hangingPunct="1">
              <a:spcBef>
                <a:spcPct val="0"/>
              </a:spcBef>
            </a:pPr>
            <a:endParaRPr lang="en-US" smtClean="0"/>
          </a:p>
          <a:p>
            <a:pPr eaLnBrk="1" hangingPunct="1">
              <a:spcBef>
                <a:spcPct val="0"/>
              </a:spcBef>
            </a:pPr>
            <a:r>
              <a:rPr lang="en-US" smtClean="0"/>
              <a:t>LC Policy Statement 9.3.2.3: </a:t>
            </a:r>
            <a:r>
              <a:rPr lang="en-US" i="1" smtClean="0"/>
              <a:t>LC practice</a:t>
            </a:r>
            <a:r>
              <a:rPr lang="en-US" smtClean="0"/>
              <a:t>: Use a hyphen after date of birth; do not use the term “born” with the date.</a:t>
            </a:r>
          </a:p>
          <a:p>
            <a:pPr eaLnBrk="1" hangingPunct="1">
              <a:spcBef>
                <a:spcPct val="0"/>
              </a:spcBef>
            </a:pPr>
            <a:r>
              <a:rPr lang="en-US" smtClean="0"/>
              <a:t>LC Policy Statement 9.3.3.3: </a:t>
            </a:r>
            <a:r>
              <a:rPr lang="en-US" i="1" smtClean="0"/>
              <a:t>LC practice</a:t>
            </a:r>
            <a:r>
              <a:rPr lang="en-US" smtClean="0"/>
              <a:t>: Use a hyphen before the date of death; do not use the term “died” with the date.</a:t>
            </a:r>
          </a:p>
          <a:p>
            <a:pPr eaLnBrk="1" hangingPunct="1">
              <a:spcBef>
                <a:spcPct val="0"/>
              </a:spcBef>
            </a:pPr>
            <a:endParaRPr lang="en-US" smtClean="0"/>
          </a:p>
          <a:p>
            <a:pPr eaLnBrk="1" hangingPunct="1">
              <a:spcBef>
                <a:spcPct val="0"/>
              </a:spcBef>
            </a:pPr>
            <a:r>
              <a:rPr lang="en-US" i="1" smtClean="0"/>
              <a:t>Note:</a:t>
            </a:r>
            <a:r>
              <a:rPr lang="en-US" smtClean="0"/>
              <a:t> the various dates associated with a person (birth, death, period of activity) are </a:t>
            </a:r>
            <a:r>
              <a:rPr lang="en-US" i="1" smtClean="0"/>
              <a:t>separate</a:t>
            </a:r>
            <a:r>
              <a:rPr lang="en-US" smtClean="0"/>
              <a:t> elements in RDA.  But because they all map to MARC X00 subfield $d, something extra (e.g., “born”, “died”, or a hyphen between, before, or after) is needed when encoding those RDA elements in access points to give the dates meaning.  So the last two examples in this slide are not pure RDA, they are “RDA in MARC.”  </a:t>
            </a:r>
            <a:endParaRPr lang="en-US" i="1" smtClean="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A034BC-FCAA-4D7D-86DC-318002460EB7}" type="slidenum">
              <a:rPr lang="en-US" smtClean="0"/>
              <a:pPr fontAlgn="base">
                <a:spcBef>
                  <a:spcPct val="0"/>
                </a:spcBef>
                <a:spcAft>
                  <a:spcPct val="0"/>
                </a:spcAft>
                <a:defRPr/>
              </a:pPr>
              <a:t>5</a:t>
            </a:fld>
            <a:endParaRPr lang="en-US" smtClean="0"/>
          </a:p>
        </p:txBody>
      </p:sp>
      <p:sp>
        <p:nvSpPr>
          <p:cNvPr id="9626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THIS 1XX FIELD CANNOT BE USED UNDER RDA UNTIL IT HAS BEEN REVIEWED INDIVIDUALLY: pre-AACR2 records (008/10 codes “a” and “b”), AACR2-compatible records (008/10 code “d”), records whose 1XX field is no longer valid for use in current work (008/10 code</a:t>
            </a:r>
            <a:r>
              <a:rPr lang="en-US" baseline="0" dirty="0" smtClean="0"/>
              <a:t> “n”), and AACR2 records whose 1XX field contains elements not suitable for use in RDA</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THIS 1XX FIELD CANNOT BE USED UNDER RDA UNTIL IT HAS BEEN UPDATED:</a:t>
            </a:r>
            <a:r>
              <a:rPr lang="en-US" baseline="0" dirty="0" smtClean="0"/>
              <a:t> AACR2 records whose 1XX fields contain elements not compatible with RDA, but can be modified by program to make them acceptable under RDA</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In addition to </a:t>
            </a:r>
            <a:r>
              <a:rPr lang="en-US" baseline="0" dirty="0" err="1" smtClean="0"/>
              <a:t>labelling</a:t>
            </a:r>
            <a:r>
              <a:rPr lang="en-US" baseline="0" dirty="0" smtClean="0"/>
              <a:t> these records, the following operations will be performed on the records if appropriate and possible: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040 $b “eng” added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046 field generated from 100 $d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378 field generated from 100 $q</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Redundant 4XX fields removed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Reference evaluation byte (008/29) set to reflect the current state of the record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 record examined in this phase will have 046 and 378 fields added to it, if appropriate and possible.  In addition, these actions</a:t>
            </a:r>
            <a:r>
              <a:rPr lang="en-US" baseline="0" dirty="0" smtClean="0"/>
              <a:t> will be done:</a:t>
            </a:r>
          </a:p>
          <a:p>
            <a:endParaRPr lang="en-US" baseline="0" dirty="0" smtClean="0"/>
          </a:p>
          <a:p>
            <a:r>
              <a:rPr lang="en-US" baseline="0" dirty="0" smtClean="0"/>
              <a:t>040 $b “eng” added</a:t>
            </a:r>
          </a:p>
          <a:p>
            <a:r>
              <a:rPr lang="en-US" baseline="0" dirty="0" smtClean="0"/>
              <a:t>Redundant 4XX fields removed</a:t>
            </a:r>
          </a:p>
          <a:p>
            <a:r>
              <a:rPr lang="en-US" baseline="0" dirty="0" smtClean="0"/>
              <a:t>Reference evaluation byte (008/29) set to reflect the current state of the record</a:t>
            </a:r>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a:t>
            </a:r>
            <a:r>
              <a:rPr lang="en-US" baseline="0" dirty="0" smtClean="0"/>
              <a:t> April 13, 2012, the PCC Acceptable Headings Implementation Task Group sent out the following email:</a:t>
            </a:r>
          </a:p>
          <a:p>
            <a:endParaRPr lang="en-US" baseline="0" dirty="0" smtClean="0"/>
          </a:p>
          <a:p>
            <a:r>
              <a:rPr lang="en-US" baseline="0" dirty="0" smtClean="0"/>
              <a:t>“The PCC Acceptable Headings Implementation Task Group has received a number of comments suggesting that the work plan devised by the earlier PCC Task Group on AACR2 &amp; RDA Acceptable Headings for manipulating the LC/NACO Authority File for use under RDA involves the unnecessary re-issuance of too many records over too great a span of time.  The present task group has devised a number of alternate scenarios, described in the attached document.  (This document is also available from the Task Group's download site: http://files.library.northwestern.edu/public/pccahitg)  All these scenarios involve the performance of RDA-related mechanical changes described in documents previously distributed by the task group (‘Dept.’ becomes ‘Department’, for example), but differ in other changes to be made, and the schedule on which the changes are performed.</a:t>
            </a:r>
          </a:p>
          <a:p>
            <a:endParaRPr lang="en-US" baseline="0" dirty="0" smtClean="0"/>
          </a:p>
          <a:p>
            <a:r>
              <a:rPr lang="en-US" baseline="0" dirty="0" smtClean="0"/>
              <a:t>The task group invites public discussion of the merits of the original plan and the proposed alternates, and is</a:t>
            </a:r>
          </a:p>
          <a:p>
            <a:r>
              <a:rPr lang="en-US" baseline="0" dirty="0" smtClean="0"/>
              <a:t>happy to entertain suggestions for yet other possibilities.  Even if you've expressed an opinion on this matter</a:t>
            </a:r>
          </a:p>
          <a:p>
            <a:r>
              <a:rPr lang="en-US" baseline="0" dirty="0" smtClean="0"/>
              <a:t>before, please do so again, as the audience may now be a bit broader.”</a:t>
            </a:r>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a:t>
            </a:r>
            <a:r>
              <a:rPr lang="en-US" baseline="0" dirty="0" smtClean="0"/>
              <a:t> April 13, 2012, the PCC Acceptable Headings Implementation Task Group sent out the following email:</a:t>
            </a:r>
          </a:p>
          <a:p>
            <a:endParaRPr lang="en-US" baseline="0" dirty="0" smtClean="0"/>
          </a:p>
          <a:p>
            <a:r>
              <a:rPr lang="en-US" baseline="0" dirty="0" smtClean="0"/>
              <a:t>“The PCC Acceptable Headings Implementation Task Group has received a number of comments suggesting that the work plan devised by the earlier PCC Task Group on AACR2 &amp; RDA Acceptable Headings for manipulating the LC/NACO Authority File for use under RDA involves the unnecessary re-issuance of too many records over too great a span of time.  The present task group has devised a number of alternate scenarios, described in the attached document.  (This document is also available from the Task Group's download site: http://files.library.northwestern.edu/public/pccahitg)  All these scenarios involve the performance of RDA-related mechanical changes described in documents previously distributed by the task group (‘Dept.’ becomes ‘Department’, for example), but differ in other changes to be made, and the schedule on which the changes are performed.</a:t>
            </a:r>
          </a:p>
          <a:p>
            <a:endParaRPr lang="en-US" baseline="0" dirty="0" smtClean="0"/>
          </a:p>
          <a:p>
            <a:r>
              <a:rPr lang="en-US" baseline="0" dirty="0" smtClean="0"/>
              <a:t>The task group invites public discussion of the merits of the original plan and the proposed alternates, and is</a:t>
            </a:r>
          </a:p>
          <a:p>
            <a:r>
              <a:rPr lang="en-US" baseline="0" dirty="0" smtClean="0"/>
              <a:t>happy to entertain suggestions for yet other possibilities.  Even if you've expressed an opinion on this matter</a:t>
            </a:r>
          </a:p>
          <a:p>
            <a:r>
              <a:rPr lang="en-US" baseline="0" dirty="0" smtClean="0"/>
              <a:t>before, please do so again, as the audience may now be a bit broader.”</a:t>
            </a:r>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scheme meets what the task group feels to be the minimum requirements for a successful implementation of RDA, and also satisfies the main points of dissatisfaction with the original scheme (records are only reissued once; records are not reissued solely to re-code them from AACR2 to RDA). This scheme appears to the group to achieve these critical goals while having the least possible impact on consumers of LC/NACO authority records.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proposed alternate scheme does of course bring with it at least one important compromise: although this scheme </a:t>
            </a:r>
            <a:r>
              <a:rPr lang="en-US" sz="1200" i="1" kern="1200" dirty="0" smtClean="0">
                <a:solidFill>
                  <a:schemeClr val="tx1"/>
                </a:solidFill>
                <a:latin typeface="+mn-lt"/>
                <a:ea typeface="+mn-ea"/>
                <a:cs typeface="+mn-cs"/>
              </a:rPr>
              <a:t>eventually</a:t>
            </a:r>
            <a:r>
              <a:rPr lang="en-US" sz="1200" kern="1200" dirty="0" smtClean="0">
                <a:solidFill>
                  <a:schemeClr val="tx1"/>
                </a:solidFill>
                <a:latin typeface="+mn-lt"/>
                <a:ea typeface="+mn-ea"/>
                <a:cs typeface="+mn-cs"/>
              </a:rPr>
              <a:t> achieves the goal of labeling with a 667 field all records whose 1XX is not suitable for use under RDA, it does not achieve this goal until the completion of the second phase. Some records in this category are so labeled in phase 1, and the remaining are so labeled in phase 2. In the interval between phases 1 and 2, those working with records in the LC/NACO Authority File must be aware that some records whose 1XX is not suitable for use under RDA are not yet so labeled, and behave appropriately if the entity represented by the authority record is involved in some aspect of RDA-related work. This scheme does also not involve the addition of 046 and 378 fields to all relevant records; these fields are only added if a record is re-issued for another purpose. (In one estimate, about 1.5 million candidate records will </a:t>
            </a:r>
            <a:r>
              <a:rPr lang="en-US" sz="1200" i="1" kern="1200" dirty="0" smtClean="0">
                <a:solidFill>
                  <a:schemeClr val="tx1"/>
                </a:solidFill>
                <a:latin typeface="+mn-lt"/>
                <a:ea typeface="+mn-ea"/>
                <a:cs typeface="+mn-cs"/>
              </a:rPr>
              <a:t>not</a:t>
            </a:r>
            <a:r>
              <a:rPr lang="en-US" sz="1200" kern="1200" dirty="0" smtClean="0">
                <a:solidFill>
                  <a:schemeClr val="tx1"/>
                </a:solidFill>
                <a:latin typeface="+mn-lt"/>
                <a:ea typeface="+mn-ea"/>
                <a:cs typeface="+mn-cs"/>
              </a:rPr>
              <a:t> receive 046 or 378 fields.)</a:t>
            </a:r>
          </a:p>
          <a:p>
            <a:r>
              <a:rPr lang="en-US" sz="1200" kern="1200" dirty="0" smtClean="0">
                <a:solidFill>
                  <a:schemeClr val="tx1"/>
                </a:solidFill>
                <a:latin typeface="+mn-lt"/>
                <a:ea typeface="+mn-ea"/>
                <a:cs typeface="+mn-cs"/>
              </a:rPr>
              <a:t>An alternate division of the work involves a different compromise. All records requiring a 667 field could be issued in phase 1, and if so issued any mechanical changes made to them are performed at the same time. All records requiring mechanical changes but not a 667 field are issued in phase 2. This achieves the labeling as early as possible of records whose 1XX cannot be used under RDA as is, but inserts a different disharmony into the interval between phases 1 and 2: some records will have "Dept.", some will have "Department."</a:t>
            </a:r>
          </a:p>
          <a:p>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100 field acceptable for use as is under RDA. No changes except to fixed field coding for rules and 040</a:t>
            </a:r>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100 field that can be used under RDA with changes (abbreviation in 100 $d).  The conversion will also add the coded birth date in an 046</a:t>
            </a:r>
            <a:r>
              <a:rPr lang="en-US" sz="1200" kern="1200" baseline="0" dirty="0" smtClean="0">
                <a:solidFill>
                  <a:schemeClr val="tx1"/>
                </a:solidFill>
                <a:latin typeface="+mn-lt"/>
                <a:ea typeface="+mn-ea"/>
                <a:cs typeface="+mn-cs"/>
              </a:rPr>
              <a:t> field.</a:t>
            </a:r>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RDA Appendix B does not contain any abbreviations for months.  Other terms associated with dates that are abbreviated in AACR (b., d., fl., cent.) are spelled out if used in RDA records because abbreviations should not be used.  “ca.” is replaced by “approximately”.</a:t>
            </a:r>
          </a:p>
          <a:p>
            <a:pPr eaLnBrk="1" hangingPunct="1">
              <a:spcBef>
                <a:spcPct val="0"/>
              </a:spcBef>
            </a:pPr>
            <a:r>
              <a:rPr lang="en-US" smtClean="0"/>
              <a:t> </a:t>
            </a:r>
          </a:p>
          <a:p>
            <a:pPr eaLnBrk="1" hangingPunct="1">
              <a:spcBef>
                <a:spcPct val="0"/>
              </a:spcBef>
            </a:pPr>
            <a:r>
              <a:rPr lang="en-US" smtClean="0"/>
              <a:t>9.3.4.3  If the person’s date of birth and date of death are both unknown, record a date or range of dates indicative of the person’s period of activity applying the basic instructions on recording dates associated with persons given under 9.3.1.</a:t>
            </a:r>
          </a:p>
          <a:p>
            <a:pPr eaLnBrk="1" hangingPunct="1">
              <a:spcBef>
                <a:spcPct val="0"/>
              </a:spcBef>
            </a:pPr>
            <a:endParaRPr lang="en-US" smtClean="0"/>
          </a:p>
          <a:p>
            <a:pPr eaLnBrk="1" hangingPunct="1">
              <a:spcBef>
                <a:spcPct val="0"/>
              </a:spcBef>
            </a:pPr>
            <a:r>
              <a:rPr lang="en-US" smtClean="0"/>
              <a:t>In AACR2, flourished dates are not used for dates within the twentieth century.  There is no such limitation on recording years of activity in RDA.</a:t>
            </a:r>
          </a:p>
          <a:p>
            <a:pPr eaLnBrk="1" hangingPunct="1">
              <a:spcBef>
                <a:spcPct val="0"/>
              </a:spcBef>
            </a:pPr>
            <a:endParaRPr lang="en-US" smtClean="0"/>
          </a:p>
          <a:p>
            <a:pPr eaLnBrk="1" hangingPunct="1">
              <a:spcBef>
                <a:spcPct val="0"/>
              </a:spcBef>
            </a:pPr>
            <a:r>
              <a:rPr lang="en-US" smtClean="0"/>
              <a:t>LC Policy Statement 9.3.4.3: </a:t>
            </a:r>
            <a:r>
              <a:rPr lang="en-US" i="1" smtClean="0"/>
              <a:t>LC practice:</a:t>
            </a:r>
            <a:r>
              <a:rPr lang="en-US" smtClean="0"/>
              <a:t> Use “active” and “century” rather than the abbreviations “fl.” and “cent.”</a:t>
            </a:r>
          </a:p>
          <a:p>
            <a:pPr eaLnBrk="1" hangingPunct="1">
              <a:spcBef>
                <a:spcPct val="0"/>
              </a:spcBef>
            </a:pPr>
            <a:endParaRPr lang="en-US" smtClean="0"/>
          </a:p>
          <a:p>
            <a:pPr eaLnBrk="1" hangingPunct="1">
              <a:spcBef>
                <a:spcPct val="0"/>
              </a:spcBef>
            </a:pPr>
            <a:r>
              <a:rPr lang="en-US" i="1" smtClean="0"/>
              <a:t>Note:</a:t>
            </a:r>
            <a:r>
              <a:rPr lang="en-US" smtClean="0"/>
              <a:t> the various dates associated with a person (birth, death, period of activity) are </a:t>
            </a:r>
            <a:r>
              <a:rPr lang="en-US" i="1" smtClean="0"/>
              <a:t>separate</a:t>
            </a:r>
            <a:r>
              <a:rPr lang="en-US" smtClean="0"/>
              <a:t> elements in RDA.  But because they all map to MARC X00 subfield $d, something extra (e.g., “born”, “died”, or a hyphen between, before, or after) is needed when encoding those RDA elements in access points to give the dates meaning.  So the first example in this slide is not pure RDA, it is “RDA in MARC.” </a:t>
            </a:r>
          </a:p>
          <a:p>
            <a:pPr eaLnBrk="1" hangingPunct="1">
              <a:spcBef>
                <a:spcPct val="0"/>
              </a:spcBef>
            </a:pPr>
            <a:endParaRPr lang="en-US" smtClean="0"/>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F478CA-1203-46CC-BC48-301E6CD8BCFE}" type="slidenum">
              <a:rPr lang="en-US" smtClean="0"/>
              <a:pPr fontAlgn="base">
                <a:spcBef>
                  <a:spcPct val="0"/>
                </a:spcBef>
                <a:spcAft>
                  <a:spcPct val="0"/>
                </a:spcAft>
                <a:defRPr/>
              </a:pPr>
              <a:t>6</a:t>
            </a:fld>
            <a:endParaRPr lang="en-US" smtClean="0"/>
          </a:p>
        </p:txBody>
      </p:sp>
      <p:sp>
        <p:nvSpPr>
          <p:cNvPr id="9728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t>The final</a:t>
            </a:r>
            <a:r>
              <a:rPr lang="en-US" sz="1200" b="0" baseline="0" dirty="0" smtClean="0"/>
              <a:t> report of the </a:t>
            </a:r>
            <a:r>
              <a:rPr lang="en-US" sz="1200" b="0" dirty="0" smtClean="0"/>
              <a:t>PCC Task Group on AACR2 &amp; RDA Acceptable Heading Categories suggested</a:t>
            </a:r>
            <a:r>
              <a:rPr lang="en-US" sz="1200" b="0" kern="1200" baseline="0" dirty="0" smtClean="0">
                <a:solidFill>
                  <a:schemeClr val="tx1"/>
                </a:solidFill>
                <a:latin typeface="+mn-lt"/>
                <a:ea typeface="+mn-ea"/>
                <a:cs typeface="+mn-cs"/>
              </a:rPr>
              <a:t> that a new 040 $e code should be </a:t>
            </a:r>
            <a:r>
              <a:rPr lang="en-US" sz="1200" b="0" kern="1200" baseline="0" dirty="0" smtClean="0">
                <a:solidFill>
                  <a:schemeClr val="tx1"/>
                </a:solidFill>
                <a:latin typeface="+mn-lt"/>
                <a:ea typeface="+mn-ea"/>
                <a:cs typeface="+mn-cs"/>
              </a:rPr>
              <a:t>established </a:t>
            </a:r>
            <a:r>
              <a:rPr lang="en-US" sz="1200" b="0" kern="1200" dirty="0" smtClean="0">
                <a:solidFill>
                  <a:schemeClr val="tx1"/>
                </a:solidFill>
                <a:latin typeface="+mn-lt"/>
                <a:ea typeface="+mn-ea"/>
                <a:cs typeface="+mn-cs"/>
              </a:rPr>
              <a:t>meaning "AACR2, cannot be used under RDA until </a:t>
            </a:r>
            <a:r>
              <a:rPr lang="en-US" sz="1200" b="0" kern="1200" dirty="0" smtClean="0">
                <a:solidFill>
                  <a:schemeClr val="tx1"/>
                </a:solidFill>
                <a:latin typeface="+mn-lt"/>
                <a:ea typeface="+mn-ea"/>
                <a:cs typeface="+mn-cs"/>
              </a:rPr>
              <a:t>evaluated.“  However the idea of that extra coding was dropped a while ago, according to Gary Strawn</a:t>
            </a:r>
            <a:r>
              <a:rPr lang="en-US" sz="1200" b="0" kern="1200" baseline="0" dirty="0" smtClean="0">
                <a:solidFill>
                  <a:schemeClr val="tx1"/>
                </a:solidFill>
                <a:latin typeface="+mn-lt"/>
                <a:ea typeface="+mn-ea"/>
                <a:cs typeface="+mn-cs"/>
              </a:rPr>
              <a:t> </a:t>
            </a:r>
            <a:r>
              <a:rPr lang="en-US" sz="1200" b="0" kern="1200" baseline="0" smtClean="0">
                <a:solidFill>
                  <a:schemeClr val="tx1"/>
                </a:solidFill>
                <a:latin typeface="+mn-lt"/>
                <a:ea typeface="+mn-ea"/>
                <a:cs typeface="+mn-cs"/>
              </a:rPr>
              <a:t>(email to me, April 19, 2012).</a:t>
            </a:r>
            <a:endParaRPr lang="en-US" sz="1200" b="0" dirty="0"/>
          </a:p>
        </p:txBody>
      </p:sp>
      <p:sp>
        <p:nvSpPr>
          <p:cNvPr id="4" name="Slide Number Placeholder 3"/>
          <p:cNvSpPr>
            <a:spLocks noGrp="1"/>
          </p:cNvSpPr>
          <p:nvPr>
            <p:ph type="sldNum" sz="quarter" idx="10"/>
          </p:nvPr>
        </p:nvSpPr>
        <p:spPr/>
        <p:txBody>
          <a:bodyPr/>
          <a:lstStyle/>
          <a:p>
            <a:fld id="{1A059CDC-E865-46E8-9E22-2C3D6E5B806C}"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90467" name="Notes Placeholder 2"/>
          <p:cNvSpPr>
            <a:spLocks noGrp="1"/>
          </p:cNvSpPr>
          <p:nvPr>
            <p:ph type="body" idx="1"/>
          </p:nvPr>
        </p:nvSpPr>
        <p:spPr bwMode="auto"/>
        <p:txBody>
          <a:bodyPr wrap="square" numCol="1" anchor="t" anchorCtr="0" compatLnSpc="1">
            <a:prstTxWarp prst="textNoShape">
              <a:avLst/>
            </a:prstTxWarp>
            <a:normAutofit fontScale="92500"/>
          </a:bodyPr>
          <a:lstStyle/>
          <a:p>
            <a:pPr eaLnBrk="1" fontAlgn="auto" hangingPunct="1">
              <a:spcBef>
                <a:spcPts val="0"/>
              </a:spcBef>
              <a:spcAft>
                <a:spcPts val="0"/>
              </a:spcAft>
              <a:defRPr/>
            </a:pPr>
            <a:r>
              <a:rPr lang="en-US" sz="1000" dirty="0"/>
              <a:t>22.19A1. If neither a fuller form of name nor dates are available to distinguish between identical headings of which the entry element is a given name, etc., devise a suitable brief term and add it in parentheses.</a:t>
            </a:r>
          </a:p>
          <a:p>
            <a:pPr eaLnBrk="1" fontAlgn="auto" hangingPunct="1">
              <a:spcBef>
                <a:spcPts val="0"/>
              </a:spcBef>
              <a:spcAft>
                <a:spcPts val="0"/>
              </a:spcAft>
              <a:defRPr/>
            </a:pPr>
            <a:r>
              <a:rPr lang="en-US" sz="1000" dirty="0"/>
              <a:t>22.19B1. If neither a fuller form of name nor dates are available to distinguish between identical headings of which the entry element is a surname, add a qualifier (e.g., term of </a:t>
            </a:r>
            <a:r>
              <a:rPr lang="en-US" sz="1000" dirty="0" err="1"/>
              <a:t>honour</a:t>
            </a:r>
            <a:r>
              <a:rPr lang="en-US" sz="1000" dirty="0"/>
              <a:t>, term of address, title of position or office, initials of an academic degree, initials denoting membership in an organization) that appears with the name in works by the person or in reference sources. Add the qualifier after the last element of the name.</a:t>
            </a:r>
          </a:p>
          <a:p>
            <a:pPr eaLnBrk="1" fontAlgn="auto" hangingPunct="1">
              <a:spcBef>
                <a:spcPts val="0"/>
              </a:spcBef>
              <a:spcAft>
                <a:spcPts val="0"/>
              </a:spcAft>
              <a:defRPr/>
            </a:pPr>
            <a:endParaRPr lang="en-US" sz="1000" dirty="0"/>
          </a:p>
          <a:p>
            <a:pPr eaLnBrk="1" fontAlgn="auto" hangingPunct="1">
              <a:spcBef>
                <a:spcPts val="0"/>
              </a:spcBef>
              <a:spcAft>
                <a:spcPts val="0"/>
              </a:spcAft>
              <a:defRPr/>
            </a:pPr>
            <a:r>
              <a:rPr lang="en-US" sz="1000" dirty="0"/>
              <a:t>In RDA 9.19.1.2, titles or other designations added to names are limited to:</a:t>
            </a:r>
          </a:p>
          <a:p>
            <a:pPr eaLnBrk="1" fontAlgn="auto" hangingPunct="1">
              <a:spcBef>
                <a:spcPts val="0"/>
              </a:spcBef>
              <a:spcAft>
                <a:spcPts val="0"/>
              </a:spcAft>
              <a:defRPr/>
            </a:pPr>
            <a:r>
              <a:rPr lang="en-US" sz="1000" dirty="0"/>
              <a:t>a) a title of royalty (see 9.4.1.4) or nobility (see 9.4.1.5)</a:t>
            </a:r>
          </a:p>
          <a:p>
            <a:pPr eaLnBrk="1" fontAlgn="auto" hangingPunct="1">
              <a:spcBef>
                <a:spcPts val="0"/>
              </a:spcBef>
              <a:spcAft>
                <a:spcPts val="0"/>
              </a:spcAft>
              <a:defRPr/>
            </a:pPr>
            <a:r>
              <a:rPr lang="en-US" sz="1000" dirty="0"/>
              <a:t>b) the term Saint (see 9.6.1.4)</a:t>
            </a:r>
          </a:p>
          <a:p>
            <a:pPr eaLnBrk="1" fontAlgn="auto" hangingPunct="1">
              <a:spcBef>
                <a:spcPts val="0"/>
              </a:spcBef>
              <a:spcAft>
                <a:spcPts val="0"/>
              </a:spcAft>
              <a:defRPr/>
            </a:pPr>
            <a:r>
              <a:rPr lang="en-US" sz="1000" dirty="0"/>
              <a:t>c) title of religious rank (see 9.4.1.6-9.4.1.8)</a:t>
            </a:r>
          </a:p>
          <a:p>
            <a:pPr eaLnBrk="1" fontAlgn="auto" hangingPunct="1">
              <a:spcBef>
                <a:spcPts val="0"/>
              </a:spcBef>
              <a:spcAft>
                <a:spcPts val="0"/>
              </a:spcAft>
              <a:defRPr/>
            </a:pPr>
            <a:r>
              <a:rPr lang="en-US" sz="1000" dirty="0"/>
              <a:t>d) the term Spirit (see 9.6.1.5)</a:t>
            </a:r>
          </a:p>
          <a:p>
            <a:pPr eaLnBrk="1" fontAlgn="auto" hangingPunct="1">
              <a:spcBef>
                <a:spcPts val="0"/>
              </a:spcBef>
              <a:spcAft>
                <a:spcPts val="0"/>
              </a:spcAft>
              <a:defRPr/>
            </a:pPr>
            <a:r>
              <a:rPr lang="en-US" sz="1000" dirty="0"/>
              <a:t>e) a term indicating profession or occupation (see 9.16) or field of activity of the person (see 9.15), in that order of preference, for a person whose name consists of a phrase or appellation not conveying the idea of a person.</a:t>
            </a:r>
          </a:p>
          <a:p>
            <a:pPr eaLnBrk="1" fontAlgn="auto" hangingPunct="1">
              <a:spcBef>
                <a:spcPts val="0"/>
              </a:spcBef>
              <a:spcAft>
                <a:spcPts val="0"/>
              </a:spcAft>
              <a:defRPr/>
            </a:pPr>
            <a:endParaRPr lang="en-US" sz="1000" dirty="0"/>
          </a:p>
          <a:p>
            <a:pPr eaLnBrk="1" fontAlgn="auto" hangingPunct="1">
              <a:spcBef>
                <a:spcPts val="0"/>
              </a:spcBef>
              <a:spcAft>
                <a:spcPts val="0"/>
              </a:spcAft>
              <a:defRPr/>
            </a:pPr>
            <a:r>
              <a:rPr lang="en-US" sz="1000" dirty="0"/>
              <a:t>9.19.1.6   If none of the elements specified under 9.19.1.3 (date of birth and/or death</a:t>
            </a:r>
            <a:r>
              <a:rPr lang="en-US" sz="1000" dirty="0" smtClean="0"/>
              <a:t>), </a:t>
            </a:r>
            <a:r>
              <a:rPr lang="en-US" sz="1000" dirty="0"/>
              <a:t>9.19.1.4 (fuller form of name), or 9.19.1.5 (period of activity of the person) is available to distinguish one access point from another, add a term indicating the profession or occupation of the person (see 9.16).</a:t>
            </a:r>
          </a:p>
          <a:p>
            <a:pPr eaLnBrk="1" fontAlgn="auto" hangingPunct="1">
              <a:spcBef>
                <a:spcPts val="0"/>
              </a:spcBef>
              <a:spcAft>
                <a:spcPts val="0"/>
              </a:spcAft>
              <a:defRPr/>
            </a:pPr>
            <a:endParaRPr lang="en-US" sz="1000" dirty="0" smtClean="0"/>
          </a:p>
          <a:p>
            <a:pPr eaLnBrk="1" fontAlgn="auto" hangingPunct="1">
              <a:spcBef>
                <a:spcPts val="0"/>
              </a:spcBef>
              <a:spcAft>
                <a:spcPts val="0"/>
              </a:spcAft>
              <a:defRPr/>
            </a:pPr>
            <a:r>
              <a:rPr lang="en-US" sz="1000" dirty="0" smtClean="0"/>
              <a:t>9.19.1.1   </a:t>
            </a:r>
            <a:r>
              <a:rPr lang="en-US" sz="1000" dirty="0"/>
              <a:t>If no suitable addition is available, use the same access point for all persons with the same name, and use an undifferentiated name indicator (see 8.11) to designate the name as one that is undifferentiated.</a:t>
            </a:r>
          </a:p>
          <a:p>
            <a:pPr eaLnBrk="1" fontAlgn="auto" hangingPunct="1">
              <a:spcBef>
                <a:spcPts val="0"/>
              </a:spcBef>
              <a:spcAft>
                <a:spcPts val="0"/>
              </a:spcAft>
              <a:defRPr/>
            </a:pPr>
            <a:endParaRPr lang="en-US" sz="1000" i="1" dirty="0"/>
          </a:p>
          <a:p>
            <a:pPr eaLnBrk="1" fontAlgn="auto" hangingPunct="1">
              <a:spcBef>
                <a:spcPts val="0"/>
              </a:spcBef>
              <a:spcAft>
                <a:spcPts val="0"/>
              </a:spcAft>
              <a:defRPr/>
            </a:pPr>
            <a:r>
              <a:rPr lang="en-US" sz="1000" i="1" dirty="0"/>
              <a:t>Note:</a:t>
            </a:r>
            <a:r>
              <a:rPr lang="en-US" sz="1000" dirty="0"/>
              <a:t> </a:t>
            </a:r>
            <a:r>
              <a:rPr lang="en-US" sz="1000" dirty="0" smtClean="0"/>
              <a:t>There </a:t>
            </a:r>
            <a:r>
              <a:rPr lang="en-US" sz="1000" dirty="0"/>
              <a:t>are no restrictions on using profession </a:t>
            </a:r>
            <a:r>
              <a:rPr lang="en-US" sz="1000" dirty="0" smtClean="0"/>
              <a:t>as </a:t>
            </a:r>
            <a:r>
              <a:rPr lang="en-US" sz="1000" dirty="0"/>
              <a:t>an addition to access points in RDA, which means there will be fewer undifferentiated names than in AACR2.</a:t>
            </a:r>
          </a:p>
          <a:p>
            <a:pPr eaLnBrk="1" fontAlgn="auto" hangingPunct="1">
              <a:spcBef>
                <a:spcPts val="0"/>
              </a:spcBef>
              <a:spcAft>
                <a:spcPts val="0"/>
              </a:spcAft>
              <a:defRPr/>
            </a:pPr>
            <a:r>
              <a:rPr lang="en-US" sz="1000" i="1" dirty="0"/>
              <a:t>Note:</a:t>
            </a:r>
            <a:r>
              <a:rPr lang="en-US" sz="1000" dirty="0"/>
              <a:t> </a:t>
            </a:r>
            <a:r>
              <a:rPr lang="en-US" sz="1000" dirty="0" smtClean="0"/>
              <a:t>The </a:t>
            </a:r>
            <a:r>
              <a:rPr lang="en-US" sz="1000" dirty="0"/>
              <a:t>parenthetical addition to the access point is encoded in X00 subfield $c</a:t>
            </a:r>
            <a:r>
              <a:rPr lang="en-US" sz="1000" dirty="0" smtClean="0"/>
              <a:t>.</a:t>
            </a:r>
          </a:p>
          <a:p>
            <a:pPr eaLnBrk="1" fontAlgn="auto" hangingPunct="1">
              <a:spcBef>
                <a:spcPts val="0"/>
              </a:spcBef>
              <a:spcAft>
                <a:spcPts val="0"/>
              </a:spcAft>
              <a:defRPr/>
            </a:pPr>
            <a:r>
              <a:rPr lang="en-US" sz="1000" i="1" dirty="0" smtClean="0"/>
              <a:t>Note:</a:t>
            </a:r>
            <a:r>
              <a:rPr lang="en-US" sz="1000" dirty="0" smtClean="0"/>
              <a:t> F.I.P.S. in the AACR2 example stands for Fellow of the Incorporated Phonographic Society. That George Brown authored several shorthand manuals.</a:t>
            </a:r>
            <a:endParaRPr lang="en-US" sz="1000" dirty="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i="1" dirty="0" smtClean="0"/>
              <a:t>Note:</a:t>
            </a:r>
            <a:r>
              <a:rPr lang="en-US" dirty="0" smtClean="0"/>
              <a:t>  The original release of RDA (9.19.1.7) also allowed the addition of Field of Activity to distinguish one access point from another.  However at the November 2011 meeting of the Joint Steering Committee, the JSC approved a proposal to remove Field of Activity as a possible addition to access points.  This change will be reflected in a future RDA update.</a:t>
            </a:r>
          </a:p>
        </p:txBody>
      </p:sp>
      <p:sp>
        <p:nvSpPr>
          <p:cNvPr id="993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DFC200-AD09-466D-9454-974F245ADA8C}" type="slidenum">
              <a:rPr lang="en-US" smtClean="0"/>
              <a:pPr fontAlgn="base">
                <a:spcBef>
                  <a:spcPct val="0"/>
                </a:spcBef>
                <a:spcAft>
                  <a:spcPct val="0"/>
                </a:spcAft>
                <a:defRPr/>
              </a:pPr>
              <a:t>7</a:t>
            </a:fld>
            <a:endParaRPr lang="en-US" smtClean="0"/>
          </a:p>
        </p:txBody>
      </p:sp>
      <p:sp>
        <p:nvSpPr>
          <p:cNvPr id="9933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 RDA there is one instruction for conferences, congresses, meetings, exhibitions, fairs, festivals, etc. (11.2.2.11).  This results in the following changes to AACR2: frequency will be retained in the preferred name of a conference, congress, meeting, etc. (24.7A1).  Year of convocation will be omitted from the preferred name of exhibitions, fairs, festivals, etc. (24.8A1), but will be included as an addition to the authorized access point. Location will be included as an addition to the authorized access point even if the location is part of the preferred name of the body (24.7B4, 24.8B1).</a:t>
            </a:r>
          </a:p>
          <a:p>
            <a:pPr eaLnBrk="1" hangingPunct="1">
              <a:spcBef>
                <a:spcPct val="0"/>
              </a:spcBef>
            </a:pPr>
            <a:endParaRPr lang="en-US" dirty="0" smtClean="0"/>
          </a:p>
          <a:p>
            <a:pPr eaLnBrk="1" hangingPunct="1">
              <a:spcBef>
                <a:spcPct val="0"/>
              </a:spcBef>
            </a:pPr>
            <a:r>
              <a:rPr lang="en-US" dirty="0" smtClean="0"/>
              <a:t>24.7A1.  Omit from the name of a conference, etc. (including that of a conference entered subordinately, see 24.13), indications of its number, </a:t>
            </a:r>
            <a:r>
              <a:rPr lang="en-US" i="1" dirty="0" smtClean="0"/>
              <a:t>frequency</a:t>
            </a:r>
            <a:r>
              <a:rPr lang="en-US" dirty="0" smtClean="0"/>
              <a:t>, or year(s) of convocation.</a:t>
            </a:r>
          </a:p>
          <a:p>
            <a:pPr eaLnBrk="1" hangingPunct="1">
              <a:spcBef>
                <a:spcPct val="0"/>
              </a:spcBef>
            </a:pPr>
            <a:endParaRPr lang="en-US" dirty="0" smtClean="0"/>
          </a:p>
          <a:p>
            <a:pPr eaLnBrk="1" hangingPunct="1">
              <a:spcBef>
                <a:spcPct val="0"/>
              </a:spcBef>
            </a:pPr>
            <a:r>
              <a:rPr lang="en-US" dirty="0" smtClean="0"/>
              <a:t>24.7B4. If the location is part of the name of the conference, etc., do not repeat it.</a:t>
            </a:r>
          </a:p>
          <a:p>
            <a:pPr eaLnBrk="1" hangingPunct="1">
              <a:spcBef>
                <a:spcPct val="0"/>
              </a:spcBef>
            </a:pPr>
            <a:endParaRPr lang="en-US" dirty="0" smtClean="0"/>
          </a:p>
          <a:p>
            <a:pPr eaLnBrk="1" hangingPunct="1">
              <a:spcBef>
                <a:spcPct val="0"/>
              </a:spcBef>
            </a:pPr>
            <a:r>
              <a:rPr lang="en-US" dirty="0" smtClean="0"/>
              <a:t>24.8B1. As instructed in 24.7B, add to the name of an exhibition, fair, festival, etc., its number, date, and location. Do not add the date and/or location if they are integral parts of the name. </a:t>
            </a:r>
          </a:p>
          <a:p>
            <a:pPr eaLnBrk="1" hangingPunct="1">
              <a:spcBef>
                <a:spcPct val="0"/>
              </a:spcBef>
            </a:pPr>
            <a:r>
              <a:rPr lang="en-US" dirty="0" smtClean="0"/>
              <a:t> </a:t>
            </a:r>
          </a:p>
          <a:p>
            <a:pPr eaLnBrk="1" hangingPunct="1">
              <a:spcBef>
                <a:spcPct val="0"/>
              </a:spcBef>
            </a:pPr>
            <a:r>
              <a:rPr lang="en-US" dirty="0" smtClean="0"/>
              <a:t>11.2.2.11  Omit from the name of a conference, congress, meeting, exhibition, fair, festival, etc., (including that of a conference, etc., treated as a subordinate body, see 11.2.2.14), indications of its number, or year or years of convocation, etc.</a:t>
            </a:r>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7E8D71-36B7-4959-A5BA-6FBA2F4867FE}" type="slidenum">
              <a:rPr lang="en-US" smtClean="0"/>
              <a:pPr fontAlgn="base">
                <a:spcBef>
                  <a:spcPct val="0"/>
                </a:spcBef>
                <a:spcAft>
                  <a:spcPct val="0"/>
                </a:spcAft>
                <a:defRPr/>
              </a:pPr>
              <a:t>8</a:t>
            </a:fld>
            <a:endParaRPr lang="en-US" smtClean="0"/>
          </a:p>
        </p:txBody>
      </p:sp>
      <p:sp>
        <p:nvSpPr>
          <p:cNvPr id="105477"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24.7B4. If the sessions of a conference, etc., were held in two locations, add both names. </a:t>
            </a:r>
          </a:p>
          <a:p>
            <a:pPr eaLnBrk="1" fontAlgn="auto" hangingPunct="1">
              <a:spcBef>
                <a:spcPts val="0"/>
              </a:spcBef>
              <a:spcAft>
                <a:spcPts val="0"/>
              </a:spcAft>
              <a:defRPr/>
            </a:pPr>
            <a:r>
              <a:rPr lang="en-US" b="1" dirty="0" smtClean="0"/>
              <a:t>	</a:t>
            </a:r>
            <a:r>
              <a:rPr lang="en-US" dirty="0" smtClean="0"/>
              <a:t>World Peace Congress (1st : 1949 : </a:t>
            </a:r>
            <a:r>
              <a:rPr lang="en-US" i="1" dirty="0" smtClean="0"/>
              <a:t>Paris, France, and Prague, Czechoslovakia</a:t>
            </a:r>
            <a:r>
              <a:rPr lang="en-US" dirty="0" smtClean="0"/>
              <a:t>) </a:t>
            </a:r>
          </a:p>
          <a:p>
            <a:pPr eaLnBrk="1" fontAlgn="auto" hangingPunct="1">
              <a:spcBef>
                <a:spcPts val="0"/>
              </a:spcBef>
              <a:spcAft>
                <a:spcPts val="0"/>
              </a:spcAft>
              <a:defRPr/>
            </a:pPr>
            <a:r>
              <a:rPr lang="en-US" dirty="0" smtClean="0"/>
              <a:t>	Institute on Diagnostic Problems in Mental Retardation (1957 :</a:t>
            </a:r>
            <a:r>
              <a:rPr lang="en-US" i="1" dirty="0" smtClean="0"/>
              <a:t> Long Beach State College and San Francisco State College</a:t>
            </a:r>
            <a:r>
              <a:rPr lang="en-US" dirty="0" smtClean="0"/>
              <a: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If the sessions of a conference, etc., were held in three or more locations, add the first named place followed by </a:t>
            </a:r>
            <a:r>
              <a:rPr lang="en-US" i="1" dirty="0" smtClean="0"/>
              <a:t>etc.</a:t>
            </a:r>
            <a:r>
              <a:rPr lang="en-US" dirty="0" smtClean="0"/>
              <a:t> </a:t>
            </a:r>
          </a:p>
          <a:p>
            <a:pPr eaLnBrk="1" fontAlgn="auto" hangingPunct="1">
              <a:spcBef>
                <a:spcPts val="0"/>
              </a:spcBef>
              <a:spcAft>
                <a:spcPts val="0"/>
              </a:spcAft>
              <a:defRPr/>
            </a:pPr>
            <a:r>
              <a:rPr lang="en-US" b="1" dirty="0" smtClean="0"/>
              <a:t>	</a:t>
            </a:r>
            <a:r>
              <a:rPr lang="en-US" dirty="0" smtClean="0"/>
              <a:t>International Conference on Alternatives to War (1982 : </a:t>
            </a:r>
            <a:r>
              <a:rPr lang="en-US" i="1" dirty="0" smtClean="0"/>
              <a:t>San Francisco, Calif., etc.</a:t>
            </a:r>
            <a:r>
              <a:rPr lang="en-US" dirty="0" smtClean="0"/>
              <a:t>)</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11.13.1.8  If the sessions of a conference, etc., were held in two or more locations, add each of the place names.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When included in an access point, multiple locations will be separated by a semicolon (RDA E.1.2.4).</a:t>
            </a:r>
          </a:p>
          <a:p>
            <a:pPr eaLnBrk="1" fontAlgn="auto" hangingPunct="1">
              <a:spcBef>
                <a:spcPts val="0"/>
              </a:spcBef>
              <a:spcAft>
                <a:spcPts val="0"/>
              </a:spcAft>
              <a:defRPr/>
            </a:pPr>
            <a:r>
              <a:rPr lang="en-US" dirty="0" smtClean="0"/>
              <a:t>E.1.2.4  Enclose the number, date, and location of a conference, etc., in parentheses. Separate the number, date, and location by a space, colon, space. Separate multiple locations by a semicolon.</a:t>
            </a:r>
          </a:p>
          <a:p>
            <a:pPr eaLnBrk="1" fontAlgn="auto" hangingPunct="1">
              <a:spcBef>
                <a:spcPts val="0"/>
              </a:spcBef>
              <a:spcAft>
                <a:spcPts val="0"/>
              </a:spcAft>
              <a:defRPr/>
            </a:pPr>
            <a:r>
              <a:rPr lang="en-US" dirty="0" smtClean="0"/>
              <a:t>Enclose the number, date, and location of an exhibition, etc., in parentheses. Separate the number, date, and location by a space, colon, space. Separate multiple locations by a semicolon.</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1065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2103C4-B99E-412F-AAC2-1A41EFAA3770}" type="slidenum">
              <a:rPr lang="en-US" smtClean="0"/>
              <a:pPr fontAlgn="base">
                <a:spcBef>
                  <a:spcPct val="0"/>
                </a:spcBef>
                <a:spcAft>
                  <a:spcPct val="0"/>
                </a:spcAft>
                <a:defRPr/>
              </a:pPr>
              <a:t>9</a:t>
            </a:fld>
            <a:endParaRPr lang="en-US" smtClean="0"/>
          </a:p>
        </p:txBody>
      </p:sp>
      <p:sp>
        <p:nvSpPr>
          <p:cNvPr id="106501"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25.18A1. General rule </a:t>
            </a:r>
          </a:p>
          <a:p>
            <a:pPr eaLnBrk="1" hangingPunct="1">
              <a:spcBef>
                <a:spcPct val="0"/>
              </a:spcBef>
            </a:pPr>
            <a:r>
              <a:rPr lang="en-US" dirty="0" smtClean="0"/>
              <a:t>Enter a Testament as a subheading of </a:t>
            </a:r>
            <a:r>
              <a:rPr lang="en-US" i="1" dirty="0" smtClean="0"/>
              <a:t>Bible</a:t>
            </a:r>
            <a:r>
              <a:rPr lang="en-US" dirty="0" smtClean="0"/>
              <a:t>. Enter a book of the Catholic or Protestant canon as a subheading of the appropriate Testament. </a:t>
            </a:r>
          </a:p>
          <a:p>
            <a:pPr eaLnBrk="1" hangingPunct="1">
              <a:spcBef>
                <a:spcPct val="0"/>
              </a:spcBef>
            </a:pPr>
            <a:r>
              <a:rPr lang="en-US" dirty="0" smtClean="0"/>
              <a:t>25.18A2. Testaments </a:t>
            </a:r>
          </a:p>
          <a:p>
            <a:pPr eaLnBrk="1" hangingPunct="1">
              <a:spcBef>
                <a:spcPct val="0"/>
              </a:spcBef>
            </a:pPr>
            <a:r>
              <a:rPr lang="en-US" dirty="0" smtClean="0"/>
              <a:t>Enter the Old Testament as </a:t>
            </a:r>
            <a:r>
              <a:rPr lang="en-US" b="1" dirty="0" smtClean="0"/>
              <a:t>Bible.</a:t>
            </a:r>
            <a:r>
              <a:rPr lang="en-US" dirty="0" smtClean="0"/>
              <a:t> </a:t>
            </a:r>
            <a:r>
              <a:rPr lang="en-US" i="1" dirty="0" smtClean="0"/>
              <a:t>O.T.</a:t>
            </a:r>
            <a:r>
              <a:rPr lang="en-US" dirty="0" smtClean="0"/>
              <a:t> and the New Testament as </a:t>
            </a:r>
            <a:r>
              <a:rPr lang="en-US" b="1" dirty="0" smtClean="0"/>
              <a:t>Bible.</a:t>
            </a:r>
            <a:r>
              <a:rPr lang="en-US" dirty="0" smtClean="0"/>
              <a:t> </a:t>
            </a:r>
            <a:r>
              <a:rPr lang="en-US" i="1" dirty="0" smtClean="0"/>
              <a:t>N.T.</a:t>
            </a:r>
          </a:p>
          <a:p>
            <a:pPr eaLnBrk="1" hangingPunct="1">
              <a:spcBef>
                <a:spcPct val="0"/>
              </a:spcBef>
            </a:pPr>
            <a:endParaRPr lang="en-US" i="1" dirty="0" smtClean="0"/>
          </a:p>
          <a:p>
            <a:pPr eaLnBrk="1" hangingPunct="1">
              <a:spcBef>
                <a:spcPct val="0"/>
              </a:spcBef>
            </a:pPr>
            <a:r>
              <a:rPr lang="en-US" i="1" dirty="0" smtClean="0"/>
              <a:t>6.23.2.9.1  </a:t>
            </a:r>
            <a:r>
              <a:rPr lang="en-US" dirty="0" smtClean="0"/>
              <a:t>For the Old Testament, record </a:t>
            </a:r>
            <a:r>
              <a:rPr lang="en-US" i="1" dirty="0" smtClean="0"/>
              <a:t>Old Testament</a:t>
            </a:r>
            <a:r>
              <a:rPr lang="en-US" dirty="0" smtClean="0"/>
              <a:t> as a subdivision of the preferred title for the Bible.</a:t>
            </a:r>
          </a:p>
          <a:p>
            <a:pPr eaLnBrk="1" hangingPunct="1">
              <a:spcBef>
                <a:spcPct val="0"/>
              </a:spcBef>
            </a:pPr>
            <a:r>
              <a:rPr lang="en-US" dirty="0" smtClean="0"/>
              <a:t>For the New Testament, record </a:t>
            </a:r>
            <a:r>
              <a:rPr lang="en-US" i="1" dirty="0" smtClean="0"/>
              <a:t>New Testament</a:t>
            </a:r>
            <a:r>
              <a:rPr lang="en-US" dirty="0" smtClean="0"/>
              <a:t> as a subdivision of the preferred title for the Bible.</a:t>
            </a:r>
          </a:p>
          <a:p>
            <a:pPr eaLnBrk="1" hangingPunct="1">
              <a:spcBef>
                <a:spcPct val="0"/>
              </a:spcBef>
            </a:pPr>
            <a:r>
              <a:rPr lang="en-US" dirty="0" smtClean="0"/>
              <a:t>6.23.2.9.2  For books of the Catholic or Protestant canon, record the brief citation form of the Authorized Version as a subdivision of the preferred title for the Bible.</a:t>
            </a:r>
          </a:p>
          <a:p>
            <a:pPr eaLnBrk="1" hangingPunct="1">
              <a:spcBef>
                <a:spcPct val="0"/>
              </a:spcBef>
            </a:pPr>
            <a:r>
              <a:rPr lang="en-US" dirty="0" smtClean="0"/>
              <a:t>If the book is one of a numbered sequence of the same name, record its number after the name as an ordinal numeral. Use a comma to separate the name and the number.</a:t>
            </a:r>
          </a:p>
          <a:p>
            <a:pPr eaLnBrk="1" hangingPunct="1">
              <a:spcBef>
                <a:spcPct val="0"/>
              </a:spcBef>
            </a:pPr>
            <a:r>
              <a:rPr lang="en-US" dirty="0" smtClean="0"/>
              <a:t>If the resource being described is part of a book (other than a single selection known by its title), add the chapter (in roman numerals) and verse (in </a:t>
            </a:r>
            <a:r>
              <a:rPr lang="en-US" dirty="0" err="1" smtClean="0"/>
              <a:t>arabic</a:t>
            </a:r>
            <a:r>
              <a:rPr lang="en-US" dirty="0" smtClean="0"/>
              <a:t> numerals). Use inclusive numbering if appropriate. Use commas to separate the name of the book, the number of the chapter, and the number of the verse or verses.</a:t>
            </a:r>
          </a:p>
          <a:p>
            <a:pPr eaLnBrk="1" hangingPunct="1">
              <a:spcBef>
                <a:spcPct val="0"/>
              </a:spcBef>
            </a:pPr>
            <a:r>
              <a:rPr lang="en-US" dirty="0" smtClean="0"/>
              <a:t>6.23.2.9.3  For the following groups of books, record the name given below as a subdivision of the preferred title for the Bible. ...</a:t>
            </a:r>
          </a:p>
          <a:p>
            <a:pPr eaLnBrk="1" hangingPunct="1">
              <a:spcBef>
                <a:spcPct val="0"/>
              </a:spcBef>
            </a:pPr>
            <a:endParaRPr lang="en-US" dirty="0" smtClean="0"/>
          </a:p>
          <a:p>
            <a:pPr eaLnBrk="1" hangingPunct="1">
              <a:spcBef>
                <a:spcPct val="0"/>
              </a:spcBef>
            </a:pPr>
            <a:endParaRPr lang="en-US" dirty="0" smtClean="0"/>
          </a:p>
        </p:txBody>
      </p:sp>
      <p:sp>
        <p:nvSpPr>
          <p:cNvPr id="1126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4960DA-AB79-427A-9E79-CEE0D084AC23}" type="slidenum">
              <a:rPr lang="en-US" smtClean="0"/>
              <a:pPr fontAlgn="base">
                <a:spcBef>
                  <a:spcPct val="0"/>
                </a:spcBef>
                <a:spcAft>
                  <a:spcPct val="0"/>
                </a:spcAft>
                <a:defRPr/>
              </a:pPr>
              <a:t>10</a:t>
            </a:fld>
            <a:endParaRPr lang="en-US" smtClean="0"/>
          </a:p>
        </p:txBody>
      </p:sp>
      <p:sp>
        <p:nvSpPr>
          <p:cNvPr id="11264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97635" name="Notes Placeholder 2"/>
          <p:cNvSpPr>
            <a:spLocks noGrp="1"/>
          </p:cNvSpPr>
          <p:nvPr>
            <p:ph type="body" idx="1"/>
          </p:nvPr>
        </p:nvSpPr>
        <p:spPr bwMode="auto"/>
        <p:txBody>
          <a:bodyPr wrap="square" numCol="1" anchor="t" anchorCtr="0" compatLnSpc="1">
            <a:prstTxWarp prst="textNoShape">
              <a:avLst/>
            </a:prstTxWarp>
            <a:normAutofit fontScale="92500" lnSpcReduction="20000"/>
          </a:bodyPr>
          <a:lstStyle/>
          <a:p>
            <a:pPr eaLnBrk="1" fontAlgn="auto" hangingPunct="1">
              <a:spcBef>
                <a:spcPts val="0"/>
              </a:spcBef>
              <a:spcAft>
                <a:spcPts val="0"/>
              </a:spcAft>
              <a:defRPr/>
            </a:pPr>
            <a:r>
              <a:rPr lang="en-US" sz="1000" dirty="0"/>
              <a:t>25.5C1.  If the linguistic content of the item being catalogued is different from that of the original (e.g., a translation, a dubbed motion picture), add the name of the language of the item to the uniform title. Precede the language by a full stop. </a:t>
            </a:r>
          </a:p>
          <a:p>
            <a:pPr eaLnBrk="1" fontAlgn="auto" hangingPunct="1">
              <a:spcBef>
                <a:spcPts val="0"/>
              </a:spcBef>
              <a:spcAft>
                <a:spcPts val="0"/>
              </a:spcAft>
              <a:defRPr/>
            </a:pPr>
            <a:r>
              <a:rPr lang="en-US" sz="1000" dirty="0"/>
              <a:t>Do not add the name of the language to a uniform title for a motion picture with subtitles.</a:t>
            </a:r>
          </a:p>
          <a:p>
            <a:pPr eaLnBrk="1" fontAlgn="auto" hangingPunct="1">
              <a:spcBef>
                <a:spcPts val="0"/>
              </a:spcBef>
              <a:spcAft>
                <a:spcPts val="0"/>
              </a:spcAft>
              <a:defRPr/>
            </a:pPr>
            <a:r>
              <a:rPr lang="en-US" sz="1000" dirty="0"/>
              <a:t>If an item is in two languages, name both. If one of the languages is the original language, name it second. Otherwise, name the languages in the following order: English, French, German, Spanish, Russian, other languages in alphabetic order of their names in English. If an item is in three or more languages, use </a:t>
            </a:r>
            <a:r>
              <a:rPr lang="en-US" sz="1000" i="1" dirty="0"/>
              <a:t>Polyglot  </a:t>
            </a:r>
            <a:r>
              <a:rPr lang="en-US" sz="1000" dirty="0"/>
              <a:t>unless the original work is in three or more languages (e.g., a multilateral treaty), in which case give all the languages in the order specified above.</a:t>
            </a:r>
          </a:p>
          <a:p>
            <a:pPr eaLnBrk="1" fontAlgn="auto" hangingPunct="1">
              <a:spcBef>
                <a:spcPts val="0"/>
              </a:spcBef>
              <a:spcAft>
                <a:spcPts val="0"/>
              </a:spcAft>
              <a:defRPr/>
            </a:pPr>
            <a:endParaRPr lang="en-US" sz="1000" dirty="0"/>
          </a:p>
          <a:p>
            <a:pPr eaLnBrk="1" fontAlgn="auto" hangingPunct="1">
              <a:spcBef>
                <a:spcPts val="0"/>
              </a:spcBef>
              <a:spcAft>
                <a:spcPts val="0"/>
              </a:spcAft>
              <a:defRPr/>
            </a:pPr>
            <a:r>
              <a:rPr lang="en-US" sz="1000" dirty="0"/>
              <a:t>In RDA if a single expression of a work involves more than one language, record each of the languages (RDA 6.11.1.4).   RDA does not include the limitation in AACR2 on motion pictures with subtitles.</a:t>
            </a:r>
          </a:p>
          <a:p>
            <a:pPr eaLnBrk="1" fontAlgn="auto" hangingPunct="1">
              <a:spcBef>
                <a:spcPts val="0"/>
              </a:spcBef>
              <a:spcAft>
                <a:spcPts val="0"/>
              </a:spcAft>
              <a:defRPr/>
            </a:pPr>
            <a:endParaRPr lang="en-US" sz="1000" dirty="0"/>
          </a:p>
          <a:p>
            <a:pPr eaLnBrk="1" fontAlgn="auto" hangingPunct="1">
              <a:spcBef>
                <a:spcPts val="0"/>
              </a:spcBef>
              <a:spcAft>
                <a:spcPts val="0"/>
              </a:spcAft>
              <a:defRPr/>
            </a:pPr>
            <a:r>
              <a:rPr lang="en-US" sz="1000" dirty="0"/>
              <a:t>17.10  Expression Manifested</a:t>
            </a:r>
          </a:p>
          <a:p>
            <a:pPr eaLnBrk="1" fontAlgn="auto" hangingPunct="1">
              <a:spcBef>
                <a:spcPts val="0"/>
              </a:spcBef>
              <a:spcAft>
                <a:spcPts val="0"/>
              </a:spcAft>
              <a:defRPr/>
            </a:pPr>
            <a:r>
              <a:rPr lang="en-US" sz="1000" dirty="0"/>
              <a:t>Expression manifested is a core element if there is more than one expression of the work manifested. If more than one expression is embodied in the manifestation, only the predominant or first-named expression manifested is required.</a:t>
            </a:r>
          </a:p>
          <a:p>
            <a:pPr eaLnBrk="1" fontAlgn="auto" hangingPunct="1">
              <a:spcBef>
                <a:spcPts val="0"/>
              </a:spcBef>
              <a:spcAft>
                <a:spcPts val="0"/>
              </a:spcAft>
              <a:defRPr/>
            </a:pPr>
            <a:r>
              <a:rPr lang="en-US" sz="1000" dirty="0"/>
              <a:t>LCPS for 17.10: </a:t>
            </a:r>
            <a:r>
              <a:rPr lang="en-US" sz="1000" i="1" dirty="0"/>
              <a:t>LC practice for Core element: </a:t>
            </a:r>
            <a:r>
              <a:rPr lang="en-US" sz="1000" dirty="0"/>
              <a:t>For resources other than compilations, this core element is covered by the authorized access point for the expression when present in a MARC bibliographic record (not possible to give this core element separately in a MARC record). </a:t>
            </a:r>
          </a:p>
          <a:p>
            <a:pPr eaLnBrk="1" fontAlgn="auto" hangingPunct="1">
              <a:spcBef>
                <a:spcPts val="0"/>
              </a:spcBef>
              <a:spcAft>
                <a:spcPts val="0"/>
              </a:spcAft>
              <a:defRPr/>
            </a:pPr>
            <a:r>
              <a:rPr lang="en-US" sz="1000" dirty="0"/>
              <a:t>For compilations of expressions, give an analytical authorized access point for the predominant or first expression in the compilation when it represents a substantial part of the resource. Disregard contributions such as a preface or introductory chapter. Generally, do not apply this core element to anthologies of poetry, conference proceedings, journals, collections of interviews or letters, and similar resources.</a:t>
            </a:r>
          </a:p>
          <a:p>
            <a:pPr eaLnBrk="1" fontAlgn="auto" hangingPunct="1">
              <a:spcBef>
                <a:spcPts val="0"/>
              </a:spcBef>
              <a:spcAft>
                <a:spcPts val="0"/>
              </a:spcAft>
              <a:defRPr/>
            </a:pPr>
            <a:endParaRPr lang="en-US" sz="1000" dirty="0"/>
          </a:p>
          <a:p>
            <a:pPr eaLnBrk="1" fontAlgn="auto" hangingPunct="1">
              <a:spcBef>
                <a:spcPts val="0"/>
              </a:spcBef>
              <a:spcAft>
                <a:spcPts val="0"/>
              </a:spcAft>
              <a:defRPr/>
            </a:pPr>
            <a:r>
              <a:rPr lang="en-US" sz="1000" i="1" dirty="0"/>
              <a:t>Note:</a:t>
            </a:r>
            <a:r>
              <a:rPr lang="en-US" sz="1000" dirty="0"/>
              <a:t>  Only the first 700 in the example is required.  It would be cataloger’s judgment as to which to give if only giving one (although RDA says that it would be either the “predominant or first-named expression”).  Not giving access to the French translation in the example above would probably be a disservice to users, however.  Giving the language of the original expression is not something that U.S. libraries have done for AACR2 (e.g., LC only gives the language of expression for a translation).  This policy will need to be reconsidered if RDA is implemented in the U.S.</a:t>
            </a:r>
          </a:p>
          <a:p>
            <a:pPr eaLnBrk="1" fontAlgn="auto" hangingPunct="1">
              <a:spcBef>
                <a:spcPts val="0"/>
              </a:spcBef>
              <a:spcAft>
                <a:spcPts val="0"/>
              </a:spcAft>
              <a:defRPr/>
            </a:pPr>
            <a:endParaRPr lang="en-US" sz="1000" dirty="0"/>
          </a:p>
          <a:p>
            <a:pPr eaLnBrk="1" fontAlgn="auto" hangingPunct="1">
              <a:spcBef>
                <a:spcPts val="0"/>
              </a:spcBef>
              <a:spcAft>
                <a:spcPts val="0"/>
              </a:spcAft>
              <a:defRPr/>
            </a:pPr>
            <a:r>
              <a:rPr lang="en-US" sz="1000" dirty="0"/>
              <a:t>24.5.1.3  Record an appropriate term from the list in appendix J to indicate the nature of the relationship more specifically than is indicated by the defined scope of the relationship element itself.  However, since the second indicator “2” specifies the nature of the relationship, the designator is not used in the example in this slide.</a:t>
            </a:r>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B88615-1BAA-4E9B-8377-62FDE9EBFAD5}" type="slidenum">
              <a:rPr lang="en-US" smtClean="0"/>
              <a:pPr fontAlgn="base">
                <a:spcBef>
                  <a:spcPct val="0"/>
                </a:spcBef>
                <a:spcAft>
                  <a:spcPct val="0"/>
                </a:spcAft>
                <a:defRPr/>
              </a:pPr>
              <a:t>11</a:t>
            </a:fld>
            <a:endParaRPr lang="en-US" smtClean="0"/>
          </a:p>
        </p:txBody>
      </p:sp>
      <p:sp>
        <p:nvSpPr>
          <p:cNvPr id="107525"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p:txBody>
          <a:bodyPr wrap="square" numCol="1" anchor="t" anchorCtr="0" compatLnSpc="1">
            <a:prstTxWarp prst="textNoShape">
              <a:avLst/>
            </a:prstTxWarp>
            <a:normAutofit fontScale="92500" lnSpcReduction="20000"/>
          </a:bodyPr>
          <a:lstStyle/>
          <a:p>
            <a:pPr eaLnBrk="1" fontAlgn="auto" hangingPunct="1">
              <a:spcBef>
                <a:spcPct val="0"/>
              </a:spcBef>
              <a:spcAft>
                <a:spcPts val="0"/>
              </a:spcAft>
              <a:defRPr/>
            </a:pPr>
            <a:r>
              <a:rPr lang="en-US" sz="1000" dirty="0"/>
              <a:t>25.5C1.  If the linguistic content of the item being catalogued is different from that of the original (e.g., a translation, a dubbed motion picture), add the name of the language of the item to the uniform title. Precede the language by a full stop. </a:t>
            </a:r>
          </a:p>
          <a:p>
            <a:pPr eaLnBrk="1" fontAlgn="auto" hangingPunct="1">
              <a:spcBef>
                <a:spcPct val="0"/>
              </a:spcBef>
              <a:spcAft>
                <a:spcPts val="0"/>
              </a:spcAft>
              <a:defRPr/>
            </a:pPr>
            <a:r>
              <a:rPr lang="en-US" sz="1000" dirty="0"/>
              <a:t>Do not add the name of the language to a uniform title for a motion picture with subtitles.</a:t>
            </a:r>
          </a:p>
          <a:p>
            <a:pPr eaLnBrk="1" fontAlgn="auto" hangingPunct="1">
              <a:spcBef>
                <a:spcPct val="0"/>
              </a:spcBef>
              <a:spcAft>
                <a:spcPts val="0"/>
              </a:spcAft>
              <a:defRPr/>
            </a:pPr>
            <a:r>
              <a:rPr lang="en-US" sz="1000" dirty="0"/>
              <a:t>If an item is in two languages, name both. If one of the languages is the original language, name it second. Otherwise, name the languages in the following order: English, French, German, Spanish, Russian, other languages in alphabetic order of their names in English. If an item is in three or more languages, use </a:t>
            </a:r>
            <a:r>
              <a:rPr lang="en-US" sz="1000" i="1" dirty="0"/>
              <a:t>Polyglot  </a:t>
            </a:r>
            <a:r>
              <a:rPr lang="en-US" sz="1000" dirty="0"/>
              <a:t>unless the original work is in three or more languages (e.g., a multilateral treaty), in which case give all the languages in the order specified above.</a:t>
            </a:r>
          </a:p>
          <a:p>
            <a:pPr eaLnBrk="1" fontAlgn="auto" hangingPunct="1">
              <a:spcBef>
                <a:spcPct val="0"/>
              </a:spcBef>
              <a:spcAft>
                <a:spcPts val="0"/>
              </a:spcAft>
              <a:defRPr/>
            </a:pPr>
            <a:endParaRPr lang="en-US" sz="1000" dirty="0"/>
          </a:p>
          <a:p>
            <a:pPr eaLnBrk="1" fontAlgn="auto" hangingPunct="1">
              <a:spcBef>
                <a:spcPct val="0"/>
              </a:spcBef>
              <a:spcAft>
                <a:spcPts val="0"/>
              </a:spcAft>
              <a:defRPr/>
            </a:pPr>
            <a:r>
              <a:rPr lang="en-US" sz="1000" dirty="0"/>
              <a:t>In RDA if a single expression of a work involves more than one language, record each of the languages (RDA 6.11.1.4).   RDA does not include the limitation in AACR2 on motion pictures with subtitles.</a:t>
            </a:r>
          </a:p>
          <a:p>
            <a:pPr eaLnBrk="1" fontAlgn="auto" hangingPunct="1">
              <a:spcBef>
                <a:spcPct val="0"/>
              </a:spcBef>
              <a:spcAft>
                <a:spcPts val="0"/>
              </a:spcAft>
              <a:defRPr/>
            </a:pPr>
            <a:endParaRPr lang="en-US" sz="1000" dirty="0"/>
          </a:p>
          <a:p>
            <a:pPr eaLnBrk="1" fontAlgn="auto" hangingPunct="1">
              <a:spcBef>
                <a:spcPct val="0"/>
              </a:spcBef>
              <a:spcAft>
                <a:spcPts val="0"/>
              </a:spcAft>
              <a:defRPr/>
            </a:pPr>
            <a:r>
              <a:rPr lang="en-US" sz="1000" dirty="0"/>
              <a:t>17.10  Expression Manifested</a:t>
            </a:r>
          </a:p>
          <a:p>
            <a:pPr eaLnBrk="1" fontAlgn="auto" hangingPunct="1">
              <a:spcBef>
                <a:spcPct val="0"/>
              </a:spcBef>
              <a:spcAft>
                <a:spcPts val="0"/>
              </a:spcAft>
              <a:defRPr/>
            </a:pPr>
            <a:r>
              <a:rPr lang="en-US" sz="1000" dirty="0"/>
              <a:t>Expression manifested is a core element if there is more than one expression of the work manifested. If more than one expression is embodied in the manifestation, only the predominant or first-named expression manifested is required.</a:t>
            </a:r>
          </a:p>
          <a:p>
            <a:pPr eaLnBrk="1" fontAlgn="auto" hangingPunct="1">
              <a:spcBef>
                <a:spcPts val="0"/>
              </a:spcBef>
              <a:spcAft>
                <a:spcPts val="0"/>
              </a:spcAft>
              <a:defRPr/>
            </a:pPr>
            <a:r>
              <a:rPr lang="en-US" sz="1000" dirty="0"/>
              <a:t>LCPS for 17.10: </a:t>
            </a:r>
            <a:r>
              <a:rPr lang="en-US" sz="1000" i="1" dirty="0"/>
              <a:t>LC practice for Core element: </a:t>
            </a:r>
            <a:r>
              <a:rPr lang="en-US" sz="1000" dirty="0"/>
              <a:t>For resources other than compilations, this core element is covered by the authorized access point for the expression when present in a MARC bibliographic record (not possible to give this core element separately in a MARC record).  For compilations of expressions, give an analytical authorized access point for the predominant or first expression in the compilation when it represents a substantial part of the resource. Disregard contributions such as a preface or introductory chapter. Generally, do not apply this core element to anthologies of poetry, conference proceedings, journals, collections of interviews or letters, and similar resources.</a:t>
            </a:r>
          </a:p>
          <a:p>
            <a:pPr eaLnBrk="1" fontAlgn="auto" hangingPunct="1">
              <a:spcBef>
                <a:spcPct val="0"/>
              </a:spcBef>
              <a:spcAft>
                <a:spcPts val="0"/>
              </a:spcAft>
              <a:defRPr/>
            </a:pPr>
            <a:r>
              <a:rPr lang="en-US" sz="1000" i="1" dirty="0"/>
              <a:t>Note:</a:t>
            </a:r>
            <a:r>
              <a:rPr lang="en-US" sz="1000" dirty="0"/>
              <a:t> Only the first 700 in the example is required. But it would probably be a disservice to users to provide an access point for one of the language expressions and not the others.</a:t>
            </a:r>
          </a:p>
          <a:p>
            <a:pPr eaLnBrk="1" fontAlgn="auto" hangingPunct="1">
              <a:spcBef>
                <a:spcPct val="0"/>
              </a:spcBef>
              <a:spcAft>
                <a:spcPts val="0"/>
              </a:spcAft>
              <a:defRPr/>
            </a:pPr>
            <a:r>
              <a:rPr lang="en-US" sz="1000" dirty="0"/>
              <a:t>24.5.1.3  Record an appropriate term from the list in appendix J to indicate the nature of the relationship more specifically than is indicated by the defined scope of the relationship element itself.  </a:t>
            </a:r>
            <a:r>
              <a:rPr lang="en-US" sz="1000" i="1" dirty="0"/>
              <a:t>However, the second indicator value “2” in this example already indicates the type of relationship, so a designator is not used.</a:t>
            </a:r>
          </a:p>
          <a:p>
            <a:pPr eaLnBrk="1" fontAlgn="auto" hangingPunct="1">
              <a:spcBef>
                <a:spcPts val="0"/>
              </a:spcBef>
              <a:spcAft>
                <a:spcPts val="0"/>
              </a:spcAft>
              <a:defRPr/>
            </a:pPr>
            <a:r>
              <a:rPr lang="en-US" sz="900" dirty="0"/>
              <a:t>LCPS for 6.11.1.3. Greek. </a:t>
            </a:r>
            <a:r>
              <a:rPr lang="en-US" sz="900" i="1" dirty="0"/>
              <a:t>LC practice: </a:t>
            </a:r>
            <a:r>
              <a:rPr lang="en-US" sz="900" dirty="0"/>
              <a:t>For the MARC language code list forms "Attic Greek," "Greek, Ancient (to 1453)," and "Greek, Modern (1453-)," use "Greek.“  However, if the item is a translation from one specific Greek form into another Greek form, or contains text in two specific forms, use the specific form(s) within parentheses following "Greek." In specifying the form of the Greek, use one of the following terms: "Greek (Ancient Greek)" for the period before 300 B.C.; "Greek (Hellenistic Greek)" for the period 300 B.C.-A.D. 600; "Greek (Biblical Greek)" for the Septuagint and the New Testament; "Greek (Medieval Greek)" for the period 600-1453; "Greek (Modern Greek)" for the period 1453-</a:t>
            </a:r>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DF2D41-60D6-4801-8D4C-50772695892E}" type="slidenum">
              <a:rPr lang="en-US" smtClean="0"/>
              <a:pPr fontAlgn="base">
                <a:spcBef>
                  <a:spcPct val="0"/>
                </a:spcBef>
                <a:spcAft>
                  <a:spcPct val="0"/>
                </a:spcAft>
                <a:defRPr/>
              </a:pPr>
              <a:t>12</a:t>
            </a:fld>
            <a:endParaRPr lang="en-US" smtClean="0"/>
          </a:p>
        </p:txBody>
      </p:sp>
      <p:sp>
        <p:nvSpPr>
          <p:cNvPr id="108549"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eaLnBrk="1" fontAlgn="auto" hangingPunct="1">
              <a:spcBef>
                <a:spcPct val="0"/>
              </a:spcBef>
              <a:spcAft>
                <a:spcPts val="0"/>
              </a:spcAft>
              <a:defRPr/>
            </a:pPr>
            <a:r>
              <a:rPr lang="en-US" sz="800" dirty="0"/>
              <a:t>25.9A.  Use the collective title </a:t>
            </a:r>
            <a:r>
              <a:rPr lang="en-US" sz="800" i="1" dirty="0"/>
              <a:t>Selections</a:t>
            </a:r>
            <a:r>
              <a:rPr lang="en-US" sz="800" dirty="0"/>
              <a:t> for items consisting of three or more works in various forms, or in one form if the person created works in one form only, and for items consisting of extracts, etc., from the works of one person. For musical works, see also 25.34B-25.34C. </a:t>
            </a:r>
          </a:p>
          <a:p>
            <a:pPr eaLnBrk="1" fontAlgn="auto" hangingPunct="1">
              <a:spcBef>
                <a:spcPct val="0"/>
              </a:spcBef>
              <a:spcAft>
                <a:spcPts val="0"/>
              </a:spcAft>
              <a:defRPr/>
            </a:pPr>
            <a:r>
              <a:rPr lang="en-US" sz="800" dirty="0"/>
              <a:t>6.2.2.10  Record the preferred title for a compilation of works applying the instructions given under 6.2.2.10.1-6.2.2.10.3, as applicable.</a:t>
            </a:r>
          </a:p>
          <a:p>
            <a:pPr eaLnBrk="1" fontAlgn="auto" hangingPunct="1">
              <a:spcBef>
                <a:spcPct val="0"/>
              </a:spcBef>
              <a:spcAft>
                <a:spcPts val="0"/>
              </a:spcAft>
              <a:defRPr/>
            </a:pPr>
            <a:r>
              <a:rPr lang="en-US" sz="800" dirty="0"/>
              <a:t>6.2.2.10.1  Record the conventional collective title </a:t>
            </a:r>
            <a:r>
              <a:rPr lang="en-US" sz="800" i="1" dirty="0"/>
              <a:t>Works</a:t>
            </a:r>
            <a:r>
              <a:rPr lang="en-US" sz="800" dirty="0"/>
              <a:t> as the preferred title for a compilation of works that consists of, or purports to be, the complete works of a person, family, or corporate body, including those that are complete at the time of publication.</a:t>
            </a:r>
          </a:p>
          <a:p>
            <a:pPr eaLnBrk="1" fontAlgn="auto" hangingPunct="1">
              <a:spcBef>
                <a:spcPct val="0"/>
              </a:spcBef>
              <a:spcAft>
                <a:spcPts val="0"/>
              </a:spcAft>
              <a:defRPr/>
            </a:pPr>
            <a:r>
              <a:rPr lang="en-US" sz="800" dirty="0"/>
              <a:t>6.2.2.10.2  Record one of the following conventional collective titles as the preferred title for a compilation of works (other than music, see 6.14.2.8) that consists of, or purports to be, the complete works of a person, family, or corporate body, in one particular form. </a:t>
            </a:r>
          </a:p>
          <a:p>
            <a:pPr eaLnBrk="1" fontAlgn="auto" hangingPunct="1">
              <a:spcBef>
                <a:spcPct val="0"/>
              </a:spcBef>
              <a:spcAft>
                <a:spcPts val="0"/>
              </a:spcAft>
              <a:defRPr/>
            </a:pPr>
            <a:r>
              <a:rPr lang="en-US" sz="800" dirty="0"/>
              <a:t>         Correspondence; Essays; Novels; Plays; Poems; Prose works; Short stories; Speeches</a:t>
            </a:r>
          </a:p>
          <a:p>
            <a:pPr eaLnBrk="1" fontAlgn="auto" hangingPunct="1">
              <a:spcBef>
                <a:spcPct val="0"/>
              </a:spcBef>
              <a:spcAft>
                <a:spcPts val="0"/>
              </a:spcAft>
              <a:defRPr/>
            </a:pPr>
            <a:r>
              <a:rPr lang="en-US" sz="800" dirty="0"/>
              <a:t>If none of the above is appropriate, record an appropriate specific collective title (e.g., </a:t>
            </a:r>
            <a:r>
              <a:rPr lang="en-US" sz="800" i="1" dirty="0"/>
              <a:t>Posters</a:t>
            </a:r>
            <a:r>
              <a:rPr lang="en-US" sz="800" dirty="0"/>
              <a:t>, </a:t>
            </a:r>
            <a:r>
              <a:rPr lang="en-US" sz="800" i="1" dirty="0"/>
              <a:t>Fragments</a:t>
            </a:r>
            <a:r>
              <a:rPr lang="en-US" sz="800" dirty="0"/>
              <a:t>, </a:t>
            </a:r>
            <a:r>
              <a:rPr lang="en-US" sz="800" i="1" dirty="0"/>
              <a:t>Encyclicals</a:t>
            </a:r>
            <a:r>
              <a:rPr lang="en-US" sz="800" dirty="0"/>
              <a:t>).</a:t>
            </a:r>
          </a:p>
          <a:p>
            <a:pPr eaLnBrk="1" fontAlgn="auto" hangingPunct="1">
              <a:spcBef>
                <a:spcPct val="0"/>
              </a:spcBef>
              <a:spcAft>
                <a:spcPts val="0"/>
              </a:spcAft>
              <a:defRPr/>
            </a:pPr>
            <a:r>
              <a:rPr lang="en-US" sz="800" dirty="0"/>
              <a:t>If the compilation consists of two or more but not all the works of one person, family, or corporate body in a particular form, apply the instructions given under 6.2.2.10.3.</a:t>
            </a:r>
          </a:p>
          <a:p>
            <a:pPr eaLnBrk="1" fontAlgn="auto" hangingPunct="1">
              <a:spcBef>
                <a:spcPct val="0"/>
              </a:spcBef>
              <a:spcAft>
                <a:spcPts val="0"/>
              </a:spcAft>
              <a:defRPr/>
            </a:pPr>
            <a:r>
              <a:rPr lang="en-US" sz="800" dirty="0"/>
              <a:t>6.2.2.10.3  For a compilation consisting of: </a:t>
            </a:r>
          </a:p>
          <a:p>
            <a:pPr eaLnBrk="1" fontAlgn="auto" hangingPunct="1">
              <a:spcBef>
                <a:spcPct val="0"/>
              </a:spcBef>
              <a:spcAft>
                <a:spcPts val="0"/>
              </a:spcAft>
              <a:defRPr/>
            </a:pPr>
            <a:r>
              <a:rPr lang="en-US" sz="800" dirty="0"/>
              <a:t>a) two or more but not all the works of one person, family, or corporate body, in a particular form</a:t>
            </a:r>
          </a:p>
          <a:p>
            <a:pPr eaLnBrk="1" fontAlgn="auto" hangingPunct="1">
              <a:spcBef>
                <a:spcPct val="0"/>
              </a:spcBef>
              <a:spcAft>
                <a:spcPts val="0"/>
              </a:spcAft>
              <a:defRPr/>
            </a:pPr>
            <a:r>
              <a:rPr lang="en-US" sz="800" b="1" i="1" dirty="0"/>
              <a:t>or  </a:t>
            </a:r>
            <a:r>
              <a:rPr lang="en-US" sz="800" dirty="0"/>
              <a:t>b) two or more but not all the works of one person, family, or corporate body, in various forms</a:t>
            </a:r>
          </a:p>
          <a:p>
            <a:pPr eaLnBrk="1" fontAlgn="auto" hangingPunct="1">
              <a:spcBef>
                <a:spcPct val="0"/>
              </a:spcBef>
              <a:spcAft>
                <a:spcPts val="0"/>
              </a:spcAft>
              <a:defRPr/>
            </a:pPr>
            <a:r>
              <a:rPr lang="en-US" sz="800" dirty="0"/>
              <a:t>record the preferred title for each of the works in the compilation applying the basic instructions on recording titles of works given under 6.2.1.</a:t>
            </a:r>
          </a:p>
          <a:p>
            <a:pPr eaLnBrk="1" fontAlgn="auto" hangingPunct="1">
              <a:spcBef>
                <a:spcPct val="0"/>
              </a:spcBef>
              <a:spcAft>
                <a:spcPts val="0"/>
              </a:spcAft>
              <a:defRPr/>
            </a:pPr>
            <a:r>
              <a:rPr lang="en-US" sz="800" i="1" dirty="0"/>
              <a:t>Alternative</a:t>
            </a:r>
          </a:p>
          <a:p>
            <a:pPr eaLnBrk="1" fontAlgn="auto" hangingPunct="1">
              <a:spcBef>
                <a:spcPct val="0"/>
              </a:spcBef>
              <a:spcAft>
                <a:spcPts val="0"/>
              </a:spcAft>
              <a:defRPr/>
            </a:pPr>
            <a:r>
              <a:rPr lang="en-US" sz="800" dirty="0"/>
              <a:t>Instead of (or in addition to) recording the preferred title for each of the works in the compilation, record a conventional collective title as instructed under 6.2.2.10.1 or 6.2.2.10.2, as applicable, followed by </a:t>
            </a:r>
            <a:r>
              <a:rPr lang="en-US" sz="800" i="1" dirty="0"/>
              <a:t>Selections</a:t>
            </a:r>
            <a:r>
              <a:rPr lang="en-US" sz="800" dirty="0"/>
              <a:t>.</a:t>
            </a:r>
          </a:p>
          <a:p>
            <a:pPr eaLnBrk="1" fontAlgn="auto" hangingPunct="1">
              <a:spcBef>
                <a:spcPct val="0"/>
              </a:spcBef>
              <a:spcAft>
                <a:spcPts val="0"/>
              </a:spcAft>
              <a:defRPr/>
            </a:pPr>
            <a:endParaRPr lang="en-US" sz="800" dirty="0"/>
          </a:p>
          <a:p>
            <a:pPr eaLnBrk="1" fontAlgn="auto" hangingPunct="1">
              <a:spcBef>
                <a:spcPct val="0"/>
              </a:spcBef>
              <a:spcAft>
                <a:spcPts val="0"/>
              </a:spcAft>
              <a:defRPr/>
            </a:pPr>
            <a:r>
              <a:rPr lang="en-US" sz="800" dirty="0"/>
              <a:t>LCPS for 6.2.2.10.3: </a:t>
            </a:r>
            <a:r>
              <a:rPr lang="en-US" sz="800" i="1" dirty="0"/>
              <a:t>LC practice for Alternative:  </a:t>
            </a:r>
            <a:r>
              <a:rPr lang="en-US" sz="800" dirty="0"/>
              <a:t>Instead of recording the preferred title for each of the works in the compilation, record a conventional collective title followed by "Selections." Give an authorized access point for the first or predominant work (RDA 17.8) or expression (RDA 17.10).</a:t>
            </a:r>
          </a:p>
          <a:p>
            <a:pPr eaLnBrk="1" fontAlgn="auto" hangingPunct="1">
              <a:spcBef>
                <a:spcPts val="0"/>
              </a:spcBef>
              <a:spcAft>
                <a:spcPts val="0"/>
              </a:spcAft>
              <a:defRPr/>
            </a:pPr>
            <a:r>
              <a:rPr lang="en-US" sz="800" dirty="0"/>
              <a:t>LCPS for 6.27.3: Conventional Collective Titles Beginning with “Works.” </a:t>
            </a:r>
            <a:r>
              <a:rPr lang="en-US" sz="800" i="1" dirty="0"/>
              <a:t>LC practice/PCC practice: </a:t>
            </a:r>
            <a:r>
              <a:rPr lang="en-US" sz="800" dirty="0"/>
              <a:t>Routinely add the date of expression to the authorized access point using a conventional collective title that begins with "Works" as the preferred title.</a:t>
            </a:r>
          </a:p>
          <a:p>
            <a:pPr eaLnBrk="1" fontAlgn="auto" hangingPunct="1">
              <a:spcBef>
                <a:spcPct val="0"/>
              </a:spcBef>
              <a:spcAft>
                <a:spcPts val="0"/>
              </a:spcAft>
              <a:defRPr/>
            </a:pPr>
            <a:endParaRPr lang="en-US" sz="800" dirty="0"/>
          </a:p>
          <a:p>
            <a:pPr eaLnBrk="1" fontAlgn="auto" hangingPunct="1">
              <a:spcBef>
                <a:spcPct val="0"/>
              </a:spcBef>
              <a:spcAft>
                <a:spcPts val="0"/>
              </a:spcAft>
              <a:defRPr/>
            </a:pPr>
            <a:r>
              <a:rPr lang="en-US" sz="800" dirty="0"/>
              <a:t>17.8 Work Manifested</a:t>
            </a:r>
          </a:p>
          <a:p>
            <a:pPr eaLnBrk="1" fontAlgn="auto" hangingPunct="1">
              <a:spcBef>
                <a:spcPct val="0"/>
              </a:spcBef>
              <a:spcAft>
                <a:spcPts val="0"/>
              </a:spcAft>
              <a:defRPr/>
            </a:pPr>
            <a:r>
              <a:rPr lang="en-US" sz="800" dirty="0"/>
              <a:t>If more than one work is embodied in the manifestation, only the predominant or first-named work manifested is required.</a:t>
            </a:r>
          </a:p>
          <a:p>
            <a:pPr eaLnBrk="1" fontAlgn="auto" hangingPunct="1">
              <a:spcBef>
                <a:spcPct val="0"/>
              </a:spcBef>
              <a:spcAft>
                <a:spcPts val="0"/>
              </a:spcAft>
              <a:defRPr/>
            </a:pPr>
            <a:endParaRPr lang="en-US" sz="800" dirty="0"/>
          </a:p>
          <a:p>
            <a:pPr eaLnBrk="1" fontAlgn="auto" hangingPunct="1">
              <a:spcBef>
                <a:spcPct val="0"/>
              </a:spcBef>
              <a:spcAft>
                <a:spcPts val="0"/>
              </a:spcAft>
              <a:defRPr/>
            </a:pPr>
            <a:r>
              <a:rPr lang="en-US" sz="800" i="1" dirty="0"/>
              <a:t>Note:</a:t>
            </a:r>
            <a:r>
              <a:rPr lang="en-US" sz="800" dirty="0"/>
              <a:t> Since more than one work is in this manifestation, the cataloger has to record a work manifested by either (1) an identifier, (2) authorized access point, and/or (3) description.  So in the RDA example, either a 505 contents note would be included or at minimum an access point for the predominant or first-named work manifested.</a:t>
            </a:r>
          </a:p>
        </p:txBody>
      </p:sp>
      <p:sp>
        <p:nvSpPr>
          <p:cNvPr id="1095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F50686-2C20-406C-BF63-FE342BF6B469}" type="slidenum">
              <a:rPr lang="en-US" smtClean="0"/>
              <a:pPr fontAlgn="base">
                <a:spcBef>
                  <a:spcPct val="0"/>
                </a:spcBef>
                <a:spcAft>
                  <a:spcPct val="0"/>
                </a:spcAft>
                <a:defRPr/>
              </a:pPr>
              <a:t>13</a:t>
            </a:fld>
            <a:endParaRPr lang="en-US" smtClean="0"/>
          </a:p>
        </p:txBody>
      </p:sp>
      <p:sp>
        <p:nvSpPr>
          <p:cNvPr id="109573" name="Footer Placeholder 4"/>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t>LACONI Technical Services Section 2/3/2012</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B695DB-C652-4A78-8D71-186BB5E1F36E}" type="datetime1">
              <a:rPr lang="en-US" smtClean="0"/>
              <a:pPr/>
              <a:t>4/19/2012</a:t>
            </a:fld>
            <a:endParaRPr lang="en-US"/>
          </a:p>
        </p:txBody>
      </p:sp>
      <p:sp>
        <p:nvSpPr>
          <p:cNvPr id="5" name="Footer Placeholder 4"/>
          <p:cNvSpPr>
            <a:spLocks noGrp="1"/>
          </p:cNvSpPr>
          <p:nvPr>
            <p:ph type="ftr" sz="quarter" idx="11"/>
          </p:nvPr>
        </p:nvSpPr>
        <p:spPr/>
        <p:txBody>
          <a:bodyPr/>
          <a:lstStyle/>
          <a:p>
            <a:r>
              <a:rPr lang="en-US" smtClean="0"/>
              <a:t>OLA 2012</a:t>
            </a:r>
            <a:endParaRPr lang="en-US"/>
          </a:p>
        </p:txBody>
      </p:sp>
      <p:sp>
        <p:nvSpPr>
          <p:cNvPr id="6" name="Slide Number Placeholder 5"/>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DAE9A6-7187-4430-8B32-4209234BFCC8}" type="datetime1">
              <a:rPr lang="en-US" smtClean="0"/>
              <a:pPr/>
              <a:t>4/19/2012</a:t>
            </a:fld>
            <a:endParaRPr lang="en-US"/>
          </a:p>
        </p:txBody>
      </p:sp>
      <p:sp>
        <p:nvSpPr>
          <p:cNvPr id="5" name="Footer Placeholder 4"/>
          <p:cNvSpPr>
            <a:spLocks noGrp="1"/>
          </p:cNvSpPr>
          <p:nvPr>
            <p:ph type="ftr" sz="quarter" idx="11"/>
          </p:nvPr>
        </p:nvSpPr>
        <p:spPr/>
        <p:txBody>
          <a:bodyPr/>
          <a:lstStyle/>
          <a:p>
            <a:r>
              <a:rPr lang="en-US" smtClean="0"/>
              <a:t>OLA 2012</a:t>
            </a:r>
            <a:endParaRPr lang="en-US"/>
          </a:p>
        </p:txBody>
      </p:sp>
      <p:sp>
        <p:nvSpPr>
          <p:cNvPr id="6" name="Slide Number Placeholder 5"/>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488943-06BD-4380-B3E9-FB9E66C543C1}" type="datetime1">
              <a:rPr lang="en-US" smtClean="0"/>
              <a:pPr/>
              <a:t>4/19/2012</a:t>
            </a:fld>
            <a:endParaRPr lang="en-US"/>
          </a:p>
        </p:txBody>
      </p:sp>
      <p:sp>
        <p:nvSpPr>
          <p:cNvPr id="5" name="Footer Placeholder 4"/>
          <p:cNvSpPr>
            <a:spLocks noGrp="1"/>
          </p:cNvSpPr>
          <p:nvPr>
            <p:ph type="ftr" sz="quarter" idx="11"/>
          </p:nvPr>
        </p:nvSpPr>
        <p:spPr/>
        <p:txBody>
          <a:bodyPr/>
          <a:lstStyle/>
          <a:p>
            <a:r>
              <a:rPr lang="en-US" smtClean="0"/>
              <a:t>OLA 2012</a:t>
            </a:r>
            <a:endParaRPr lang="en-US"/>
          </a:p>
        </p:txBody>
      </p:sp>
      <p:sp>
        <p:nvSpPr>
          <p:cNvPr id="6" name="Slide Number Placeholder 5"/>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81CAE-8E6E-4EBE-BAD7-54DDFBE1D5DD}" type="datetime1">
              <a:rPr lang="en-US" smtClean="0"/>
              <a:pPr/>
              <a:t>4/19/2012</a:t>
            </a:fld>
            <a:endParaRPr lang="en-US"/>
          </a:p>
        </p:txBody>
      </p:sp>
      <p:sp>
        <p:nvSpPr>
          <p:cNvPr id="5" name="Footer Placeholder 4"/>
          <p:cNvSpPr>
            <a:spLocks noGrp="1"/>
          </p:cNvSpPr>
          <p:nvPr>
            <p:ph type="ftr" sz="quarter" idx="11"/>
          </p:nvPr>
        </p:nvSpPr>
        <p:spPr/>
        <p:txBody>
          <a:bodyPr/>
          <a:lstStyle/>
          <a:p>
            <a:r>
              <a:rPr lang="en-US" smtClean="0"/>
              <a:t>OLA 2012</a:t>
            </a:r>
            <a:endParaRPr lang="en-US"/>
          </a:p>
        </p:txBody>
      </p:sp>
      <p:sp>
        <p:nvSpPr>
          <p:cNvPr id="6" name="Slide Number Placeholder 5"/>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FCFD23-AAC9-43DB-A294-F1A6894B256B}" type="datetime1">
              <a:rPr lang="en-US" smtClean="0"/>
              <a:pPr/>
              <a:t>4/19/2012</a:t>
            </a:fld>
            <a:endParaRPr lang="en-US"/>
          </a:p>
        </p:txBody>
      </p:sp>
      <p:sp>
        <p:nvSpPr>
          <p:cNvPr id="5" name="Footer Placeholder 4"/>
          <p:cNvSpPr>
            <a:spLocks noGrp="1"/>
          </p:cNvSpPr>
          <p:nvPr>
            <p:ph type="ftr" sz="quarter" idx="11"/>
          </p:nvPr>
        </p:nvSpPr>
        <p:spPr/>
        <p:txBody>
          <a:bodyPr/>
          <a:lstStyle/>
          <a:p>
            <a:r>
              <a:rPr lang="en-US" smtClean="0"/>
              <a:t>OLA 2012</a:t>
            </a:r>
            <a:endParaRPr lang="en-US"/>
          </a:p>
        </p:txBody>
      </p:sp>
      <p:sp>
        <p:nvSpPr>
          <p:cNvPr id="6" name="Slide Number Placeholder 5"/>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0EE057-CCBC-47C1-BB5F-BFE9978C7A06}" type="datetime1">
              <a:rPr lang="en-US" smtClean="0"/>
              <a:pPr/>
              <a:t>4/19/2012</a:t>
            </a:fld>
            <a:endParaRPr lang="en-US"/>
          </a:p>
        </p:txBody>
      </p:sp>
      <p:sp>
        <p:nvSpPr>
          <p:cNvPr id="6" name="Footer Placeholder 5"/>
          <p:cNvSpPr>
            <a:spLocks noGrp="1"/>
          </p:cNvSpPr>
          <p:nvPr>
            <p:ph type="ftr" sz="quarter" idx="11"/>
          </p:nvPr>
        </p:nvSpPr>
        <p:spPr/>
        <p:txBody>
          <a:bodyPr/>
          <a:lstStyle/>
          <a:p>
            <a:r>
              <a:rPr lang="en-US" smtClean="0"/>
              <a:t>OLA 2012</a:t>
            </a:r>
            <a:endParaRPr lang="en-US"/>
          </a:p>
        </p:txBody>
      </p:sp>
      <p:sp>
        <p:nvSpPr>
          <p:cNvPr id="7" name="Slide Number Placeholder 6"/>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F151DF-C2D9-4001-9CD2-4AACCB88E686}" type="datetime1">
              <a:rPr lang="en-US" smtClean="0"/>
              <a:pPr/>
              <a:t>4/19/2012</a:t>
            </a:fld>
            <a:endParaRPr lang="en-US"/>
          </a:p>
        </p:txBody>
      </p:sp>
      <p:sp>
        <p:nvSpPr>
          <p:cNvPr id="8" name="Footer Placeholder 7"/>
          <p:cNvSpPr>
            <a:spLocks noGrp="1"/>
          </p:cNvSpPr>
          <p:nvPr>
            <p:ph type="ftr" sz="quarter" idx="11"/>
          </p:nvPr>
        </p:nvSpPr>
        <p:spPr/>
        <p:txBody>
          <a:bodyPr/>
          <a:lstStyle/>
          <a:p>
            <a:r>
              <a:rPr lang="en-US" smtClean="0"/>
              <a:t>OLA 2012</a:t>
            </a:r>
            <a:endParaRPr lang="en-US"/>
          </a:p>
        </p:txBody>
      </p:sp>
      <p:sp>
        <p:nvSpPr>
          <p:cNvPr id="9" name="Slide Number Placeholder 8"/>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EE7ABD-8A51-4770-9064-CD8FD6E04A3F}" type="datetime1">
              <a:rPr lang="en-US" smtClean="0"/>
              <a:pPr/>
              <a:t>4/19/2012</a:t>
            </a:fld>
            <a:endParaRPr lang="en-US"/>
          </a:p>
        </p:txBody>
      </p:sp>
      <p:sp>
        <p:nvSpPr>
          <p:cNvPr id="4" name="Footer Placeholder 3"/>
          <p:cNvSpPr>
            <a:spLocks noGrp="1"/>
          </p:cNvSpPr>
          <p:nvPr>
            <p:ph type="ftr" sz="quarter" idx="11"/>
          </p:nvPr>
        </p:nvSpPr>
        <p:spPr/>
        <p:txBody>
          <a:bodyPr/>
          <a:lstStyle/>
          <a:p>
            <a:r>
              <a:rPr lang="en-US" smtClean="0"/>
              <a:t>OLA 2012</a:t>
            </a:r>
            <a:endParaRPr lang="en-US"/>
          </a:p>
        </p:txBody>
      </p:sp>
      <p:sp>
        <p:nvSpPr>
          <p:cNvPr id="5" name="Slide Number Placeholder 4"/>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E5C80-A61A-4F0E-8BDD-D05FB03186C9}" type="datetime1">
              <a:rPr lang="en-US" smtClean="0"/>
              <a:pPr/>
              <a:t>4/19/2012</a:t>
            </a:fld>
            <a:endParaRPr lang="en-US"/>
          </a:p>
        </p:txBody>
      </p:sp>
      <p:sp>
        <p:nvSpPr>
          <p:cNvPr id="3" name="Footer Placeholder 2"/>
          <p:cNvSpPr>
            <a:spLocks noGrp="1"/>
          </p:cNvSpPr>
          <p:nvPr>
            <p:ph type="ftr" sz="quarter" idx="11"/>
          </p:nvPr>
        </p:nvSpPr>
        <p:spPr/>
        <p:txBody>
          <a:bodyPr/>
          <a:lstStyle/>
          <a:p>
            <a:r>
              <a:rPr lang="en-US" smtClean="0"/>
              <a:t>OLA 2012</a:t>
            </a:r>
            <a:endParaRPr lang="en-US"/>
          </a:p>
        </p:txBody>
      </p:sp>
      <p:sp>
        <p:nvSpPr>
          <p:cNvPr id="4" name="Slide Number Placeholder 3"/>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C8450E-5C73-46D8-A663-C4E1BD4FA326}" type="datetime1">
              <a:rPr lang="en-US" smtClean="0"/>
              <a:pPr/>
              <a:t>4/19/2012</a:t>
            </a:fld>
            <a:endParaRPr lang="en-US"/>
          </a:p>
        </p:txBody>
      </p:sp>
      <p:sp>
        <p:nvSpPr>
          <p:cNvPr id="6" name="Footer Placeholder 5"/>
          <p:cNvSpPr>
            <a:spLocks noGrp="1"/>
          </p:cNvSpPr>
          <p:nvPr>
            <p:ph type="ftr" sz="quarter" idx="11"/>
          </p:nvPr>
        </p:nvSpPr>
        <p:spPr/>
        <p:txBody>
          <a:bodyPr/>
          <a:lstStyle/>
          <a:p>
            <a:r>
              <a:rPr lang="en-US" smtClean="0"/>
              <a:t>OLA 2012</a:t>
            </a:r>
            <a:endParaRPr lang="en-US"/>
          </a:p>
        </p:txBody>
      </p:sp>
      <p:sp>
        <p:nvSpPr>
          <p:cNvPr id="7" name="Slide Number Placeholder 6"/>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53C5D-87DB-4193-B378-1153086ECA98}" type="datetime1">
              <a:rPr lang="en-US" smtClean="0"/>
              <a:pPr/>
              <a:t>4/19/2012</a:t>
            </a:fld>
            <a:endParaRPr lang="en-US"/>
          </a:p>
        </p:txBody>
      </p:sp>
      <p:sp>
        <p:nvSpPr>
          <p:cNvPr id="6" name="Footer Placeholder 5"/>
          <p:cNvSpPr>
            <a:spLocks noGrp="1"/>
          </p:cNvSpPr>
          <p:nvPr>
            <p:ph type="ftr" sz="quarter" idx="11"/>
          </p:nvPr>
        </p:nvSpPr>
        <p:spPr/>
        <p:txBody>
          <a:bodyPr/>
          <a:lstStyle/>
          <a:p>
            <a:r>
              <a:rPr lang="en-US" smtClean="0"/>
              <a:t>OLA 2012</a:t>
            </a:r>
            <a:endParaRPr lang="en-US"/>
          </a:p>
        </p:txBody>
      </p:sp>
      <p:sp>
        <p:nvSpPr>
          <p:cNvPr id="7" name="Slide Number Placeholder 6"/>
          <p:cNvSpPr>
            <a:spLocks noGrp="1"/>
          </p:cNvSpPr>
          <p:nvPr>
            <p:ph type="sldNum" sz="quarter" idx="12"/>
          </p:nvPr>
        </p:nvSpPr>
        <p:spPr/>
        <p:txBody>
          <a:bodyPr/>
          <a:lstStyle/>
          <a:p>
            <a:fld id="{D3D9B65C-E85F-4C3D-A128-9588ADE1E1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DF054-BDE6-4B14-B97B-07716ED58146}" type="datetime1">
              <a:rPr lang="en-US" smtClean="0"/>
              <a:pPr/>
              <a:t>4/19/2012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OLA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9B65C-E85F-4C3D-A128-9588ADE1E1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US" b="1" dirty="0" smtClean="0"/>
              <a:t>Conversion </a:t>
            </a:r>
            <a:r>
              <a:rPr lang="en-US" b="1" dirty="0"/>
              <a:t>of the LC/NACO </a:t>
            </a:r>
            <a:r>
              <a:rPr lang="en-US" b="1" dirty="0" smtClean="0"/>
              <a:t>Authority File </a:t>
            </a:r>
            <a:r>
              <a:rPr lang="en-US" b="1" dirty="0"/>
              <a:t>to RDA</a:t>
            </a:r>
            <a:endParaRPr lang="en-US" dirty="0"/>
          </a:p>
        </p:txBody>
      </p:sp>
      <p:sp>
        <p:nvSpPr>
          <p:cNvPr id="3" name="Subtitle 2"/>
          <p:cNvSpPr>
            <a:spLocks noGrp="1"/>
          </p:cNvSpPr>
          <p:nvPr>
            <p:ph type="subTitle" idx="1"/>
          </p:nvPr>
        </p:nvSpPr>
        <p:spPr>
          <a:xfrm>
            <a:off x="1371600" y="3429000"/>
            <a:ext cx="6400800" cy="2819400"/>
          </a:xfrm>
        </p:spPr>
        <p:txBody>
          <a:bodyPr>
            <a:normAutofit fontScale="92500" lnSpcReduction="20000"/>
          </a:bodyPr>
          <a:lstStyle/>
          <a:p>
            <a:r>
              <a:rPr lang="en-US" dirty="0" smtClean="0">
                <a:solidFill>
                  <a:schemeClr val="accent4">
                    <a:lumMod val="50000"/>
                  </a:schemeClr>
                </a:solidFill>
              </a:rPr>
              <a:t>Adam  Schiff</a:t>
            </a:r>
          </a:p>
          <a:p>
            <a:r>
              <a:rPr lang="en-US" dirty="0" smtClean="0">
                <a:solidFill>
                  <a:schemeClr val="accent4">
                    <a:lumMod val="50000"/>
                  </a:schemeClr>
                </a:solidFill>
              </a:rPr>
              <a:t>University of Washington Libraries</a:t>
            </a:r>
          </a:p>
          <a:p>
            <a:r>
              <a:rPr lang="en-US" dirty="0" smtClean="0">
                <a:solidFill>
                  <a:schemeClr val="accent4">
                    <a:lumMod val="50000"/>
                  </a:schemeClr>
                </a:solidFill>
              </a:rPr>
              <a:t>OLA 2012 Conference</a:t>
            </a:r>
          </a:p>
          <a:p>
            <a:endParaRPr lang="en-US" dirty="0" smtClean="0"/>
          </a:p>
          <a:p>
            <a:r>
              <a:rPr lang="en-US" dirty="0" smtClean="0"/>
              <a:t>Available at http://faculty.washington.edu/aschiff/</a:t>
            </a:r>
            <a:endParaRPr lang="en-US" dirty="0"/>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0"/>
            <a:ext cx="8229600" cy="914400"/>
          </a:xfrm>
        </p:spPr>
        <p:txBody>
          <a:bodyPr/>
          <a:lstStyle/>
          <a:p>
            <a:pPr eaLnBrk="1" hangingPunct="1"/>
            <a:r>
              <a:rPr lang="en-US" smtClean="0"/>
              <a:t>Parts of the Bible</a:t>
            </a:r>
          </a:p>
        </p:txBody>
      </p:sp>
      <p:sp>
        <p:nvSpPr>
          <p:cNvPr id="41987" name="Text Placeholder 2"/>
          <p:cNvSpPr>
            <a:spLocks noGrp="1"/>
          </p:cNvSpPr>
          <p:nvPr>
            <p:ph type="body" idx="1"/>
          </p:nvPr>
        </p:nvSpPr>
        <p:spPr>
          <a:xfrm>
            <a:off x="304800" y="762000"/>
            <a:ext cx="4040188" cy="639763"/>
          </a:xfrm>
        </p:spPr>
        <p:txBody>
          <a:bodyPr/>
          <a:lstStyle/>
          <a:p>
            <a:pPr algn="ctr" eaLnBrk="1" hangingPunct="1"/>
            <a:r>
              <a:rPr lang="en-US" smtClean="0"/>
              <a:t>AACR2  25.18A</a:t>
            </a:r>
          </a:p>
        </p:txBody>
      </p:sp>
      <p:sp>
        <p:nvSpPr>
          <p:cNvPr id="100356" name="Content Placeholder 3"/>
          <p:cNvSpPr>
            <a:spLocks noGrp="1"/>
          </p:cNvSpPr>
          <p:nvPr>
            <p:ph sz="half" idx="2"/>
          </p:nvPr>
        </p:nvSpPr>
        <p:spPr>
          <a:xfrm>
            <a:off x="228600" y="1524000"/>
            <a:ext cx="5029200" cy="3951288"/>
          </a:xfrm>
        </p:spPr>
        <p:txBody>
          <a:bodyPr rtlCol="0">
            <a:normAutofit lnSpcReduction="10000"/>
          </a:bodyPr>
          <a:lstStyle/>
          <a:p>
            <a:pPr eaLnBrk="1" fontAlgn="auto" hangingPunct="1">
              <a:spcAft>
                <a:spcPts val="0"/>
              </a:spcAft>
              <a:buFont typeface="Arial" charset="0"/>
              <a:buNone/>
              <a:defRPr/>
            </a:pPr>
            <a:r>
              <a:rPr lang="en-US" smtClean="0"/>
              <a:t>Bible. $p O.T.</a:t>
            </a:r>
          </a:p>
          <a:p>
            <a:pPr eaLnBrk="1" fontAlgn="auto" hangingPunct="1">
              <a:spcAft>
                <a:spcPts val="0"/>
              </a:spcAft>
              <a:buFont typeface="Arial" charset="0"/>
              <a:buNone/>
              <a:defRPr/>
            </a:pPr>
            <a:r>
              <a:rPr lang="en-US" smtClean="0"/>
              <a:t>Bible. $p N.T.</a:t>
            </a:r>
          </a:p>
          <a:p>
            <a:pPr eaLnBrk="1" fontAlgn="auto" hangingPunct="1">
              <a:spcAft>
                <a:spcPts val="0"/>
              </a:spcAft>
              <a:buFont typeface="Arial" charset="0"/>
              <a:buNone/>
              <a:defRPr/>
            </a:pPr>
            <a:r>
              <a:rPr lang="en-US" smtClean="0"/>
              <a:t>Bible. $p O.T.  $p Ezra</a:t>
            </a:r>
          </a:p>
          <a:p>
            <a:pPr eaLnBrk="1" fontAlgn="auto" hangingPunct="1">
              <a:spcAft>
                <a:spcPts val="0"/>
              </a:spcAft>
              <a:buFont typeface="Arial" charset="0"/>
              <a:buNone/>
              <a:defRPr/>
            </a:pPr>
            <a:r>
              <a:rPr lang="en-US" smtClean="0"/>
              <a:t>Bible. $p N.T.  $p Revelation</a:t>
            </a:r>
          </a:p>
          <a:p>
            <a:pPr eaLnBrk="1" fontAlgn="auto" hangingPunct="1">
              <a:spcAft>
                <a:spcPts val="0"/>
              </a:spcAft>
              <a:buFont typeface="Arial" charset="0"/>
              <a:buNone/>
              <a:defRPr/>
            </a:pPr>
            <a:r>
              <a:rPr lang="en-US" smtClean="0"/>
              <a:t>Bible. $p N.T.  $p Corinthians, 1st</a:t>
            </a:r>
          </a:p>
          <a:p>
            <a:pPr eaLnBrk="1" fontAlgn="auto" hangingPunct="1">
              <a:spcAft>
                <a:spcPts val="0"/>
              </a:spcAft>
              <a:buFont typeface="Arial" charset="0"/>
              <a:buNone/>
              <a:defRPr/>
            </a:pPr>
            <a:r>
              <a:rPr lang="en-US" smtClean="0"/>
              <a:t>Bible. $p O.T.  $p Genesis XI, 26-XX, 18</a:t>
            </a:r>
          </a:p>
          <a:p>
            <a:pPr eaLnBrk="1" fontAlgn="auto" hangingPunct="1">
              <a:spcAft>
                <a:spcPts val="0"/>
              </a:spcAft>
              <a:buFont typeface="Arial" charset="0"/>
              <a:buNone/>
              <a:defRPr/>
            </a:pPr>
            <a:r>
              <a:rPr lang="en-US" smtClean="0"/>
              <a:t>Bible. $p O.T.  $p Pentateuch</a:t>
            </a:r>
          </a:p>
          <a:p>
            <a:pPr eaLnBrk="1" fontAlgn="auto" hangingPunct="1">
              <a:spcAft>
                <a:spcPts val="0"/>
              </a:spcAft>
              <a:buFont typeface="Arial" charset="0"/>
              <a:buNone/>
              <a:defRPr/>
            </a:pPr>
            <a:r>
              <a:rPr lang="en-US" smtClean="0"/>
              <a:t>Bible. $p N.T.  $p Gospels</a:t>
            </a:r>
          </a:p>
          <a:p>
            <a:pPr eaLnBrk="1" fontAlgn="auto" hangingPunct="1">
              <a:spcAft>
                <a:spcPts val="0"/>
              </a:spcAft>
              <a:buFont typeface="Arial" charset="0"/>
              <a:buNone/>
              <a:defRPr/>
            </a:pPr>
            <a:r>
              <a:rPr lang="en-US" smtClean="0"/>
              <a:t>Bible. $p O.T.  $p Apocrypha</a:t>
            </a:r>
          </a:p>
        </p:txBody>
      </p:sp>
      <p:sp>
        <p:nvSpPr>
          <p:cNvPr id="41989" name="Text Placeholder 4"/>
          <p:cNvSpPr>
            <a:spLocks noGrp="1"/>
          </p:cNvSpPr>
          <p:nvPr>
            <p:ph type="body" sz="quarter" idx="3"/>
          </p:nvPr>
        </p:nvSpPr>
        <p:spPr>
          <a:xfrm>
            <a:off x="4495800" y="762000"/>
            <a:ext cx="4041775" cy="639763"/>
          </a:xfrm>
        </p:spPr>
        <p:txBody>
          <a:bodyPr/>
          <a:lstStyle/>
          <a:p>
            <a:pPr algn="ctr" eaLnBrk="1" hangingPunct="1"/>
            <a:r>
              <a:rPr lang="en-US" smtClean="0"/>
              <a:t>RDA  6.23.2.9, 6.30.2.2</a:t>
            </a:r>
          </a:p>
        </p:txBody>
      </p:sp>
      <p:sp>
        <p:nvSpPr>
          <p:cNvPr id="41990" name="Content Placeholder 5"/>
          <p:cNvSpPr>
            <a:spLocks noGrp="1"/>
          </p:cNvSpPr>
          <p:nvPr>
            <p:ph sz="quarter" idx="4"/>
          </p:nvPr>
        </p:nvSpPr>
        <p:spPr>
          <a:xfrm>
            <a:off x="5102225" y="1524000"/>
            <a:ext cx="4041775" cy="4683125"/>
          </a:xfrm>
        </p:spPr>
        <p:txBody>
          <a:bodyPr/>
          <a:lstStyle/>
          <a:p>
            <a:pPr eaLnBrk="1" hangingPunct="1">
              <a:spcBef>
                <a:spcPts val="249"/>
              </a:spcBef>
              <a:buFont typeface="Arial" charset="0"/>
              <a:buNone/>
            </a:pPr>
            <a:r>
              <a:rPr lang="en-US" dirty="0" smtClean="0"/>
              <a:t>Bible. $p </a:t>
            </a:r>
            <a:r>
              <a:rPr lang="en-US" dirty="0" smtClean="0">
                <a:solidFill>
                  <a:srgbClr val="FF0000"/>
                </a:solidFill>
              </a:rPr>
              <a:t>Old Testament</a:t>
            </a:r>
          </a:p>
          <a:p>
            <a:pPr eaLnBrk="1" hangingPunct="1">
              <a:spcBef>
                <a:spcPts val="249"/>
              </a:spcBef>
              <a:buFont typeface="Arial" charset="0"/>
              <a:buNone/>
            </a:pPr>
            <a:r>
              <a:rPr lang="en-US" dirty="0" smtClean="0"/>
              <a:t>Bible. $p </a:t>
            </a:r>
            <a:r>
              <a:rPr lang="en-US" dirty="0" smtClean="0">
                <a:solidFill>
                  <a:srgbClr val="FF0000"/>
                </a:solidFill>
              </a:rPr>
              <a:t>New Testament</a:t>
            </a:r>
          </a:p>
          <a:p>
            <a:pPr eaLnBrk="1" hangingPunct="1">
              <a:spcBef>
                <a:spcPts val="249"/>
              </a:spcBef>
              <a:buFont typeface="Arial" charset="0"/>
              <a:buNone/>
            </a:pPr>
            <a:r>
              <a:rPr lang="en-US" dirty="0" smtClean="0"/>
              <a:t>Bible. $p </a:t>
            </a:r>
            <a:r>
              <a:rPr lang="en-US" dirty="0" smtClean="0">
                <a:solidFill>
                  <a:srgbClr val="FF0000"/>
                </a:solidFill>
              </a:rPr>
              <a:t>Ezra</a:t>
            </a:r>
          </a:p>
          <a:p>
            <a:pPr eaLnBrk="1" hangingPunct="1">
              <a:spcBef>
                <a:spcPts val="249"/>
              </a:spcBef>
              <a:buFont typeface="Arial" charset="0"/>
              <a:buNone/>
            </a:pPr>
            <a:r>
              <a:rPr lang="en-US" dirty="0" smtClean="0"/>
              <a:t>Bible.</a:t>
            </a:r>
            <a:r>
              <a:rPr lang="en-US" dirty="0" smtClean="0">
                <a:solidFill>
                  <a:srgbClr val="FF0000"/>
                </a:solidFill>
              </a:rPr>
              <a:t> </a:t>
            </a:r>
            <a:r>
              <a:rPr lang="en-US" dirty="0" smtClean="0"/>
              <a:t>$p </a:t>
            </a:r>
            <a:r>
              <a:rPr lang="en-US" dirty="0" smtClean="0">
                <a:solidFill>
                  <a:srgbClr val="FF0000"/>
                </a:solidFill>
              </a:rPr>
              <a:t>Revelation</a:t>
            </a:r>
          </a:p>
          <a:p>
            <a:pPr eaLnBrk="1" hangingPunct="1">
              <a:spcBef>
                <a:spcPts val="249"/>
              </a:spcBef>
              <a:buFont typeface="Arial" charset="0"/>
              <a:buNone/>
            </a:pPr>
            <a:r>
              <a:rPr lang="en-US" dirty="0" smtClean="0"/>
              <a:t>Bible.</a:t>
            </a:r>
            <a:r>
              <a:rPr lang="en-US" dirty="0" smtClean="0">
                <a:solidFill>
                  <a:srgbClr val="FF0000"/>
                </a:solidFill>
              </a:rPr>
              <a:t> </a:t>
            </a:r>
            <a:r>
              <a:rPr lang="en-US" dirty="0" smtClean="0"/>
              <a:t>$p </a:t>
            </a:r>
            <a:r>
              <a:rPr lang="en-US" dirty="0" smtClean="0">
                <a:solidFill>
                  <a:srgbClr val="FF0000"/>
                </a:solidFill>
              </a:rPr>
              <a:t>Corinthians, 1st</a:t>
            </a:r>
          </a:p>
          <a:p>
            <a:pPr eaLnBrk="1" hangingPunct="1">
              <a:spcBef>
                <a:spcPts val="249"/>
              </a:spcBef>
              <a:buFont typeface="Arial" charset="0"/>
              <a:buNone/>
            </a:pPr>
            <a:r>
              <a:rPr lang="en-US" dirty="0" smtClean="0"/>
              <a:t>Bible.</a:t>
            </a:r>
            <a:r>
              <a:rPr lang="en-US" dirty="0" smtClean="0">
                <a:solidFill>
                  <a:srgbClr val="FF0000"/>
                </a:solidFill>
              </a:rPr>
              <a:t> </a:t>
            </a:r>
            <a:r>
              <a:rPr lang="en-US" dirty="0" smtClean="0"/>
              <a:t>$p </a:t>
            </a:r>
            <a:r>
              <a:rPr lang="en-US" dirty="0" smtClean="0">
                <a:solidFill>
                  <a:srgbClr val="FF0000"/>
                </a:solidFill>
              </a:rPr>
              <a:t>Genesis</a:t>
            </a:r>
            <a:r>
              <a:rPr lang="en-US" dirty="0" smtClean="0">
                <a:solidFill>
                  <a:srgbClr val="00B050"/>
                </a:solidFill>
              </a:rPr>
              <a:t>,</a:t>
            </a:r>
            <a:r>
              <a:rPr lang="en-US" dirty="0" smtClean="0"/>
              <a:t> </a:t>
            </a:r>
            <a:r>
              <a:rPr lang="en-US" dirty="0" smtClean="0">
                <a:solidFill>
                  <a:srgbClr val="FF0000"/>
                </a:solidFill>
              </a:rPr>
              <a:t>XI, 26-XX, 18</a:t>
            </a:r>
          </a:p>
          <a:p>
            <a:pPr eaLnBrk="1" hangingPunct="1">
              <a:spcBef>
                <a:spcPts val="249"/>
              </a:spcBef>
              <a:buFont typeface="Arial" charset="0"/>
              <a:buNone/>
            </a:pPr>
            <a:r>
              <a:rPr lang="en-US" dirty="0" smtClean="0"/>
              <a:t>Bible.</a:t>
            </a:r>
            <a:r>
              <a:rPr lang="en-US" dirty="0" smtClean="0">
                <a:solidFill>
                  <a:srgbClr val="FF0000"/>
                </a:solidFill>
              </a:rPr>
              <a:t> </a:t>
            </a:r>
            <a:r>
              <a:rPr lang="en-US" dirty="0" smtClean="0"/>
              <a:t>$p </a:t>
            </a:r>
            <a:r>
              <a:rPr lang="en-US" dirty="0" smtClean="0">
                <a:solidFill>
                  <a:srgbClr val="FF0000"/>
                </a:solidFill>
              </a:rPr>
              <a:t>Pentateuch</a:t>
            </a:r>
          </a:p>
          <a:p>
            <a:pPr eaLnBrk="1" hangingPunct="1">
              <a:spcBef>
                <a:spcPts val="249"/>
              </a:spcBef>
              <a:buFont typeface="Arial" charset="0"/>
              <a:buNone/>
            </a:pPr>
            <a:r>
              <a:rPr lang="en-US" dirty="0" smtClean="0"/>
              <a:t>Bible.</a:t>
            </a:r>
            <a:r>
              <a:rPr lang="en-US" dirty="0" smtClean="0">
                <a:solidFill>
                  <a:srgbClr val="FF0000"/>
                </a:solidFill>
              </a:rPr>
              <a:t> </a:t>
            </a:r>
            <a:r>
              <a:rPr lang="en-US" dirty="0" smtClean="0"/>
              <a:t>$p </a:t>
            </a:r>
            <a:r>
              <a:rPr lang="en-US" dirty="0" smtClean="0">
                <a:solidFill>
                  <a:srgbClr val="FF0000"/>
                </a:solidFill>
              </a:rPr>
              <a:t>Gospels</a:t>
            </a:r>
          </a:p>
          <a:p>
            <a:pPr eaLnBrk="1" hangingPunct="1">
              <a:spcBef>
                <a:spcPts val="249"/>
              </a:spcBef>
              <a:buFont typeface="Arial" charset="0"/>
              <a:buNone/>
            </a:pPr>
            <a:r>
              <a:rPr lang="en-US" dirty="0" smtClean="0"/>
              <a:t>Bible.</a:t>
            </a:r>
            <a:r>
              <a:rPr lang="en-US" dirty="0" smtClean="0">
                <a:solidFill>
                  <a:srgbClr val="FF0000"/>
                </a:solidFill>
              </a:rPr>
              <a:t> </a:t>
            </a:r>
            <a:r>
              <a:rPr lang="en-US" dirty="0" smtClean="0"/>
              <a:t>$p </a:t>
            </a:r>
            <a:r>
              <a:rPr lang="en-US" dirty="0" smtClean="0">
                <a:solidFill>
                  <a:srgbClr val="FF0000"/>
                </a:solidFill>
              </a:rPr>
              <a:t>Apocrypha</a:t>
            </a:r>
          </a:p>
        </p:txBody>
      </p:sp>
      <p:sp>
        <p:nvSpPr>
          <p:cNvPr id="41991" name="TextBox 6"/>
          <p:cNvSpPr txBox="1">
            <a:spLocks noChangeArrowheads="1"/>
          </p:cNvSpPr>
          <p:nvPr/>
        </p:nvSpPr>
        <p:spPr bwMode="auto">
          <a:xfrm>
            <a:off x="762000" y="5715000"/>
            <a:ext cx="7848600" cy="1016000"/>
          </a:xfrm>
          <a:prstGeom prst="rect">
            <a:avLst/>
          </a:prstGeom>
          <a:noFill/>
          <a:ln w="9525">
            <a:noFill/>
            <a:miter lim="800000"/>
            <a:headEnd/>
            <a:tailEnd/>
          </a:ln>
        </p:spPr>
        <p:txBody>
          <a:bodyPr>
            <a:spAutoFit/>
          </a:bodyPr>
          <a:lstStyle/>
          <a:p>
            <a:r>
              <a:rPr lang="en-US" sz="2000" i="1">
                <a:latin typeface="Calibri" pitchFamily="34" charset="0"/>
              </a:rPr>
              <a:t>In RDA, individual books and groups of books of the Bible are recorded as a subdivision of </a:t>
            </a:r>
            <a:r>
              <a:rPr lang="en-US" sz="2000">
                <a:latin typeface="Calibri" pitchFamily="34" charset="0"/>
              </a:rPr>
              <a:t>Bible</a:t>
            </a:r>
            <a:r>
              <a:rPr lang="en-US" sz="2000" i="1">
                <a:latin typeface="Calibri" pitchFamily="34" charset="0"/>
              </a:rPr>
              <a:t>, rather than as a subdivision of </a:t>
            </a:r>
            <a:r>
              <a:rPr lang="en-US" sz="2000">
                <a:latin typeface="Calibri" pitchFamily="34" charset="0"/>
              </a:rPr>
              <a:t>O.T.</a:t>
            </a:r>
            <a:r>
              <a:rPr lang="en-US" sz="2000" i="1">
                <a:latin typeface="Calibri" pitchFamily="34" charset="0"/>
              </a:rPr>
              <a:t> or </a:t>
            </a:r>
            <a:r>
              <a:rPr lang="en-US" sz="2000">
                <a:latin typeface="Calibri" pitchFamily="34" charset="0"/>
              </a:rPr>
              <a:t>N.T.</a:t>
            </a:r>
            <a:r>
              <a:rPr lang="en-US" sz="2000" i="1">
                <a:latin typeface="Calibri" pitchFamily="34" charset="0"/>
              </a:rPr>
              <a:t> </a:t>
            </a:r>
          </a:p>
        </p:txBody>
      </p:sp>
      <p:sp>
        <p:nvSpPr>
          <p:cNvPr id="11" name="Footer Placeholder 10"/>
          <p:cNvSpPr>
            <a:spLocks noGrp="1"/>
          </p:cNvSpPr>
          <p:nvPr>
            <p:ph type="ftr" sz="quarter" idx="11"/>
          </p:nvPr>
        </p:nvSpPr>
        <p:spPr/>
        <p:txBody>
          <a:bodyPr/>
          <a:lstStyle/>
          <a:p>
            <a:pPr>
              <a:defRPr/>
            </a:pPr>
            <a:r>
              <a:rPr lang="fr-FR" smtClean="0"/>
              <a:t>OLA 2012</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52400"/>
            <a:ext cx="8229600" cy="914400"/>
          </a:xfrm>
        </p:spPr>
        <p:txBody>
          <a:bodyPr/>
          <a:lstStyle/>
          <a:p>
            <a:pPr eaLnBrk="1" hangingPunct="1"/>
            <a:r>
              <a:rPr lang="en-US" smtClean="0"/>
              <a:t>Uniform Titles</a:t>
            </a:r>
          </a:p>
        </p:txBody>
      </p:sp>
      <p:sp>
        <p:nvSpPr>
          <p:cNvPr id="36867" name="Text Placeholder 2"/>
          <p:cNvSpPr>
            <a:spLocks noGrp="1"/>
          </p:cNvSpPr>
          <p:nvPr>
            <p:ph type="body" idx="1"/>
          </p:nvPr>
        </p:nvSpPr>
        <p:spPr>
          <a:xfrm>
            <a:off x="457200" y="914400"/>
            <a:ext cx="4040188" cy="639763"/>
          </a:xfrm>
        </p:spPr>
        <p:txBody>
          <a:bodyPr/>
          <a:lstStyle/>
          <a:p>
            <a:pPr algn="ctr" eaLnBrk="1" hangingPunct="1"/>
            <a:r>
              <a:rPr lang="en-US" smtClean="0"/>
              <a:t>AACR2  25.5C1</a:t>
            </a:r>
          </a:p>
        </p:txBody>
      </p:sp>
      <p:sp>
        <p:nvSpPr>
          <p:cNvPr id="95236" name="Content Placeholder 3"/>
          <p:cNvSpPr>
            <a:spLocks noGrp="1"/>
          </p:cNvSpPr>
          <p:nvPr>
            <p:ph sz="half" idx="2"/>
          </p:nvPr>
        </p:nvSpPr>
        <p:spPr>
          <a:xfrm>
            <a:off x="457200" y="1752600"/>
            <a:ext cx="4040188" cy="3951288"/>
          </a:xfrm>
        </p:spPr>
        <p:txBody>
          <a:bodyPr rtlCol="0">
            <a:normAutofit lnSpcReduction="10000"/>
          </a:bodyPr>
          <a:lstStyle/>
          <a:p>
            <a:pPr eaLnBrk="1" fontAlgn="auto" hangingPunct="1">
              <a:spcAft>
                <a:spcPts val="0"/>
              </a:spcAft>
              <a:buFont typeface="Arial" charset="0"/>
              <a:buNone/>
              <a:defRPr/>
            </a:pPr>
            <a:r>
              <a:rPr lang="en-US" dirty="0" smtClean="0"/>
              <a:t>100 1_ $a Blackstone, Stella. </a:t>
            </a:r>
          </a:p>
          <a:p>
            <a:pPr eaLnBrk="1" fontAlgn="auto" hangingPunct="1">
              <a:spcAft>
                <a:spcPts val="0"/>
              </a:spcAft>
              <a:buFont typeface="Arial" charset="0"/>
              <a:buNone/>
              <a:defRPr/>
            </a:pPr>
            <a:r>
              <a:rPr lang="en-US" dirty="0" smtClean="0"/>
              <a:t>240 10 $a Bear in a square. $l </a:t>
            </a:r>
            <a:r>
              <a:rPr lang="en-US" dirty="0" smtClean="0">
                <a:solidFill>
                  <a:srgbClr val="00B050"/>
                </a:solidFill>
              </a:rPr>
              <a:t>French &amp; English</a:t>
            </a:r>
          </a:p>
          <a:p>
            <a:pPr eaLnBrk="1" fontAlgn="auto" hangingPunct="1">
              <a:spcAft>
                <a:spcPts val="0"/>
              </a:spcAft>
              <a:buFont typeface="Arial" charset="0"/>
              <a:buNone/>
              <a:defRPr/>
            </a:pPr>
            <a:r>
              <a:rPr lang="en-US" dirty="0" smtClean="0"/>
              <a:t>245 10 $a Bear in a square = $b </a:t>
            </a:r>
            <a:r>
              <a:rPr lang="en-US" dirty="0" err="1" smtClean="0"/>
              <a:t>L'ours</a:t>
            </a:r>
            <a:r>
              <a:rPr lang="en-US" dirty="0" smtClean="0"/>
              <a:t> </a:t>
            </a:r>
            <a:r>
              <a:rPr lang="en-US" dirty="0" err="1" smtClean="0"/>
              <a:t>dans</a:t>
            </a:r>
            <a:r>
              <a:rPr lang="en-US" dirty="0" smtClean="0"/>
              <a:t> le </a:t>
            </a:r>
            <a:r>
              <a:rPr lang="en-US" dirty="0" err="1" smtClean="0"/>
              <a:t>carré</a:t>
            </a:r>
            <a:r>
              <a:rPr lang="en-US" dirty="0" smtClean="0"/>
              <a:t> / $c Stella Blackstone ; [illustrations by] Debbie Harter ; [translation by </a:t>
            </a:r>
            <a:r>
              <a:rPr lang="en-US" dirty="0" err="1" smtClean="0"/>
              <a:t>Servane</a:t>
            </a:r>
            <a:r>
              <a:rPr lang="en-US" dirty="0" smtClean="0"/>
              <a:t> Champion].</a:t>
            </a:r>
          </a:p>
          <a:p>
            <a:pPr eaLnBrk="1" fontAlgn="auto" hangingPunct="1">
              <a:spcAft>
                <a:spcPts val="0"/>
              </a:spcAft>
              <a:buFont typeface="Arial" charset="0"/>
              <a:buNone/>
              <a:defRPr/>
            </a:pPr>
            <a:r>
              <a:rPr lang="en-US" dirty="0" smtClean="0"/>
              <a:t>246 31 $a Ours </a:t>
            </a:r>
            <a:r>
              <a:rPr lang="en-US" dirty="0" err="1" smtClean="0"/>
              <a:t>dans</a:t>
            </a:r>
            <a:r>
              <a:rPr lang="en-US" dirty="0" smtClean="0"/>
              <a:t> le </a:t>
            </a:r>
            <a:r>
              <a:rPr lang="en-US" dirty="0" err="1" smtClean="0"/>
              <a:t>carré</a:t>
            </a:r>
            <a:endParaRPr lang="en-US" dirty="0" smtClean="0"/>
          </a:p>
        </p:txBody>
      </p:sp>
      <p:sp>
        <p:nvSpPr>
          <p:cNvPr id="36869" name="Text Placeholder 4"/>
          <p:cNvSpPr>
            <a:spLocks noGrp="1"/>
          </p:cNvSpPr>
          <p:nvPr>
            <p:ph type="body" sz="quarter" idx="3"/>
          </p:nvPr>
        </p:nvSpPr>
        <p:spPr>
          <a:xfrm>
            <a:off x="4648200" y="914400"/>
            <a:ext cx="4041775" cy="639763"/>
          </a:xfrm>
        </p:spPr>
        <p:txBody>
          <a:bodyPr/>
          <a:lstStyle/>
          <a:p>
            <a:pPr algn="ctr" eaLnBrk="1" hangingPunct="1"/>
            <a:r>
              <a:rPr lang="en-US" smtClean="0"/>
              <a:t>RDA  6.11.1.4, 17.10, 24.5.1.3  </a:t>
            </a:r>
          </a:p>
        </p:txBody>
      </p:sp>
      <p:sp>
        <p:nvSpPr>
          <p:cNvPr id="95238" name="Content Placeholder 5"/>
          <p:cNvSpPr>
            <a:spLocks noGrp="1"/>
          </p:cNvSpPr>
          <p:nvPr>
            <p:ph sz="quarter" idx="4"/>
          </p:nvPr>
        </p:nvSpPr>
        <p:spPr>
          <a:xfrm>
            <a:off x="4648200" y="1752600"/>
            <a:ext cx="4267200" cy="4683125"/>
          </a:xfrm>
        </p:spPr>
        <p:txBody>
          <a:bodyPr rtlCol="0">
            <a:normAutofit lnSpcReduction="10000"/>
          </a:bodyPr>
          <a:lstStyle/>
          <a:p>
            <a:pPr eaLnBrk="1" fontAlgn="auto" hangingPunct="1">
              <a:spcAft>
                <a:spcPts val="0"/>
              </a:spcAft>
              <a:buFont typeface="Arial" charset="0"/>
              <a:buNone/>
              <a:defRPr/>
            </a:pPr>
            <a:r>
              <a:rPr lang="en-US" dirty="0" smtClean="0"/>
              <a:t>100 1_ $a Blackstone, Stella</a:t>
            </a:r>
            <a:r>
              <a:rPr lang="en-US" dirty="0" smtClean="0">
                <a:solidFill>
                  <a:srgbClr val="FF0000"/>
                </a:solidFill>
              </a:rPr>
              <a:t>, $e author</a:t>
            </a:r>
            <a:r>
              <a:rPr lang="en-US" dirty="0" smtClean="0"/>
              <a:t>.</a:t>
            </a:r>
          </a:p>
          <a:p>
            <a:pPr eaLnBrk="1" fontAlgn="auto" hangingPunct="1">
              <a:spcAft>
                <a:spcPts val="0"/>
              </a:spcAft>
              <a:buFont typeface="Arial" charset="0"/>
              <a:buNone/>
              <a:defRPr/>
            </a:pPr>
            <a:r>
              <a:rPr lang="en-US" dirty="0" smtClean="0"/>
              <a:t>245 10 $a Bear in a square = $b </a:t>
            </a:r>
            <a:r>
              <a:rPr lang="en-US" dirty="0" err="1" smtClean="0"/>
              <a:t>L'ours</a:t>
            </a:r>
            <a:r>
              <a:rPr lang="en-US" dirty="0" smtClean="0"/>
              <a:t> </a:t>
            </a:r>
            <a:r>
              <a:rPr lang="en-US" dirty="0" err="1" smtClean="0"/>
              <a:t>dans</a:t>
            </a:r>
            <a:r>
              <a:rPr lang="en-US" dirty="0" smtClean="0"/>
              <a:t> le </a:t>
            </a:r>
            <a:r>
              <a:rPr lang="en-US" dirty="0" err="1" smtClean="0"/>
              <a:t>carré</a:t>
            </a:r>
            <a:r>
              <a:rPr lang="en-US" dirty="0" smtClean="0"/>
              <a:t> / $c Stella Blackstone ; [illustrations by] Debbie Harter ; translation by </a:t>
            </a:r>
            <a:r>
              <a:rPr lang="en-US" dirty="0" err="1" smtClean="0"/>
              <a:t>Servane</a:t>
            </a:r>
            <a:r>
              <a:rPr lang="en-US" dirty="0" smtClean="0"/>
              <a:t> Champion.</a:t>
            </a:r>
          </a:p>
          <a:p>
            <a:pPr eaLnBrk="1" fontAlgn="auto" hangingPunct="1">
              <a:spcAft>
                <a:spcPts val="0"/>
              </a:spcAft>
              <a:buFont typeface="Arial" charset="0"/>
              <a:buNone/>
              <a:defRPr/>
            </a:pPr>
            <a:r>
              <a:rPr lang="en-US" dirty="0" smtClean="0"/>
              <a:t>246 31 $a Ours </a:t>
            </a:r>
            <a:r>
              <a:rPr lang="en-US" dirty="0" err="1" smtClean="0"/>
              <a:t>dans</a:t>
            </a:r>
            <a:r>
              <a:rPr lang="en-US" dirty="0" smtClean="0"/>
              <a:t> le </a:t>
            </a:r>
            <a:r>
              <a:rPr lang="en-US" dirty="0" err="1" smtClean="0"/>
              <a:t>carré</a:t>
            </a:r>
            <a:endParaRPr lang="en-US" dirty="0" smtClean="0"/>
          </a:p>
          <a:p>
            <a:pPr eaLnBrk="1" fontAlgn="auto" hangingPunct="1">
              <a:spcAft>
                <a:spcPts val="0"/>
              </a:spcAft>
              <a:buFont typeface="Arial" charset="0"/>
              <a:buNone/>
              <a:defRPr/>
            </a:pPr>
            <a:r>
              <a:rPr lang="en-US" dirty="0" smtClean="0">
                <a:solidFill>
                  <a:srgbClr val="FF0000"/>
                </a:solidFill>
              </a:rPr>
              <a:t>700 12 $a Blackstone, Stella. $t Bear in a square. $l English.</a:t>
            </a:r>
          </a:p>
          <a:p>
            <a:pPr eaLnBrk="1" fontAlgn="auto" hangingPunct="1">
              <a:spcAft>
                <a:spcPts val="0"/>
              </a:spcAft>
              <a:buFont typeface="Arial" charset="0"/>
              <a:buNone/>
              <a:defRPr/>
            </a:pPr>
            <a:r>
              <a:rPr lang="en-US" i="1" dirty="0" smtClean="0">
                <a:solidFill>
                  <a:srgbClr val="FF0000"/>
                </a:solidFill>
              </a:rPr>
              <a:t>700 12 $a Blackstone, Stella. $t Bear in a square. $l French.</a:t>
            </a:r>
          </a:p>
        </p:txBody>
      </p:sp>
      <p:sp>
        <p:nvSpPr>
          <p:cNvPr id="8" name="TextBox 7"/>
          <p:cNvSpPr txBox="1"/>
          <p:nvPr/>
        </p:nvSpPr>
        <p:spPr>
          <a:xfrm>
            <a:off x="1219200" y="6126163"/>
            <a:ext cx="7086600" cy="646112"/>
          </a:xfrm>
          <a:prstGeom prst="rect">
            <a:avLst/>
          </a:prstGeom>
          <a:noFill/>
        </p:spPr>
        <p:txBody>
          <a:bodyPr>
            <a:spAutoFit/>
          </a:bodyPr>
          <a:lstStyle/>
          <a:p>
            <a:pPr>
              <a:defRPr/>
            </a:pPr>
            <a:r>
              <a:rPr lang="en-US" i="1" dirty="0">
                <a:solidFill>
                  <a:schemeClr val="accent6">
                    <a:lumMod val="50000"/>
                  </a:schemeClr>
                </a:solidFill>
              </a:rPr>
              <a:t>Only predominant or first-named expression manifested is required. Second 700 is optional, so it is shown in italics.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28600"/>
            <a:ext cx="8229600" cy="762000"/>
          </a:xfrm>
        </p:spPr>
        <p:txBody>
          <a:bodyPr/>
          <a:lstStyle/>
          <a:p>
            <a:pPr eaLnBrk="1" hangingPunct="1"/>
            <a:r>
              <a:rPr lang="en-US" sz="4000" smtClean="0"/>
              <a:t>Uniform Titles</a:t>
            </a:r>
          </a:p>
        </p:txBody>
      </p:sp>
      <p:sp>
        <p:nvSpPr>
          <p:cNvPr id="37891" name="Text Placeholder 2"/>
          <p:cNvSpPr>
            <a:spLocks noGrp="1"/>
          </p:cNvSpPr>
          <p:nvPr>
            <p:ph type="body" idx="1"/>
          </p:nvPr>
        </p:nvSpPr>
        <p:spPr>
          <a:xfrm>
            <a:off x="457200" y="990600"/>
            <a:ext cx="4040188" cy="639763"/>
          </a:xfrm>
        </p:spPr>
        <p:txBody>
          <a:bodyPr/>
          <a:lstStyle/>
          <a:p>
            <a:pPr algn="ctr" eaLnBrk="1" hangingPunct="1"/>
            <a:r>
              <a:rPr lang="en-US" smtClean="0"/>
              <a:t>AACR2  25.5C1</a:t>
            </a:r>
          </a:p>
        </p:txBody>
      </p:sp>
      <p:sp>
        <p:nvSpPr>
          <p:cNvPr id="37892" name="Content Placeholder 3"/>
          <p:cNvSpPr>
            <a:spLocks noGrp="1"/>
          </p:cNvSpPr>
          <p:nvPr>
            <p:ph sz="half" idx="2"/>
          </p:nvPr>
        </p:nvSpPr>
        <p:spPr>
          <a:xfrm>
            <a:off x="457200" y="1828800"/>
            <a:ext cx="4040188" cy="3951288"/>
          </a:xfrm>
        </p:spPr>
        <p:txBody>
          <a:bodyPr/>
          <a:lstStyle/>
          <a:p>
            <a:pPr eaLnBrk="1" hangingPunct="1">
              <a:buFont typeface="Arial" charset="0"/>
              <a:buNone/>
            </a:pPr>
            <a:r>
              <a:rPr lang="en-US" sz="2200" dirty="0" smtClean="0"/>
              <a:t>100 0_ $a Euripides. </a:t>
            </a:r>
          </a:p>
          <a:p>
            <a:pPr eaLnBrk="1" hangingPunct="1">
              <a:buFont typeface="Arial" charset="0"/>
              <a:buNone/>
            </a:pPr>
            <a:r>
              <a:rPr lang="en-US" sz="2200" dirty="0" smtClean="0"/>
              <a:t>240 10 $a </a:t>
            </a:r>
            <a:r>
              <a:rPr lang="en-US" sz="2200" dirty="0" err="1" smtClean="0"/>
              <a:t>Bacchae</a:t>
            </a:r>
            <a:r>
              <a:rPr lang="en-US" sz="2200" dirty="0" smtClean="0"/>
              <a:t>. </a:t>
            </a:r>
            <a:r>
              <a:rPr lang="en-US" sz="2200" dirty="0" smtClean="0">
                <a:solidFill>
                  <a:srgbClr val="00B050"/>
                </a:solidFill>
              </a:rPr>
              <a:t>$l Polyglot</a:t>
            </a:r>
          </a:p>
          <a:p>
            <a:pPr eaLnBrk="1" hangingPunct="1">
              <a:buFont typeface="Arial" charset="0"/>
              <a:buNone/>
            </a:pPr>
            <a:r>
              <a:rPr lang="en-US" sz="2200" dirty="0" smtClean="0"/>
              <a:t>245 10 $a </a:t>
            </a:r>
            <a:r>
              <a:rPr lang="en-US" sz="2200" dirty="0" err="1" smtClean="0"/>
              <a:t>Euripidis</a:t>
            </a:r>
            <a:r>
              <a:rPr lang="en-US" sz="2200" dirty="0" smtClean="0"/>
              <a:t> “</a:t>
            </a:r>
            <a:r>
              <a:rPr lang="en-US" sz="2200" dirty="0" err="1" smtClean="0"/>
              <a:t>Bacchae</a:t>
            </a:r>
            <a:r>
              <a:rPr lang="en-US" sz="2200" dirty="0" smtClean="0"/>
              <a:t>” : $b </a:t>
            </a:r>
            <a:r>
              <a:rPr lang="en-US" sz="2200" dirty="0" err="1" smtClean="0"/>
              <a:t>graecus</a:t>
            </a:r>
            <a:r>
              <a:rPr lang="en-US" sz="2200" dirty="0" smtClean="0"/>
              <a:t> </a:t>
            </a:r>
            <a:r>
              <a:rPr lang="en-US" sz="2200" dirty="0" err="1" smtClean="0"/>
              <a:t>textus</a:t>
            </a:r>
            <a:r>
              <a:rPr lang="en-US" sz="2200" dirty="0" smtClean="0"/>
              <a:t>, </a:t>
            </a:r>
            <a:r>
              <a:rPr lang="en-US" sz="2200" dirty="0" err="1" smtClean="0"/>
              <a:t>latina</a:t>
            </a:r>
            <a:r>
              <a:rPr lang="en-US" sz="2200" dirty="0" smtClean="0"/>
              <a:t> et </a:t>
            </a:r>
            <a:r>
              <a:rPr lang="en-US" sz="2200" dirty="0" err="1" smtClean="0"/>
              <a:t>italica</a:t>
            </a:r>
            <a:r>
              <a:rPr lang="en-US" sz="2200" dirty="0" smtClean="0"/>
              <a:t> e </a:t>
            </a:r>
            <a:r>
              <a:rPr lang="en-US" sz="2200" dirty="0" err="1" smtClean="0"/>
              <a:t>graeco</a:t>
            </a:r>
            <a:r>
              <a:rPr lang="en-US" sz="2200" dirty="0" smtClean="0"/>
              <a:t> </a:t>
            </a:r>
            <a:r>
              <a:rPr lang="en-US" sz="2200" dirty="0" err="1" smtClean="0"/>
              <a:t>translatio</a:t>
            </a:r>
            <a:r>
              <a:rPr lang="en-US" sz="2200" dirty="0" smtClean="0"/>
              <a:t>, </a:t>
            </a:r>
            <a:r>
              <a:rPr lang="en-US" sz="2200" dirty="0" err="1" smtClean="0"/>
              <a:t>criticae</a:t>
            </a:r>
            <a:r>
              <a:rPr lang="en-US" sz="2200" dirty="0" smtClean="0"/>
              <a:t> </a:t>
            </a:r>
            <a:r>
              <a:rPr lang="en-US" sz="2200" dirty="0" err="1" smtClean="0"/>
              <a:t>animadversiones</a:t>
            </a:r>
            <a:r>
              <a:rPr lang="en-US" sz="2200" dirty="0" smtClean="0"/>
              <a:t> / $c </a:t>
            </a:r>
            <a:r>
              <a:rPr lang="en-US" sz="2200" dirty="0" err="1" smtClean="0"/>
              <a:t>curantibus</a:t>
            </a:r>
            <a:r>
              <a:rPr lang="en-US" sz="2200" dirty="0" smtClean="0"/>
              <a:t> </a:t>
            </a:r>
            <a:r>
              <a:rPr lang="en-US" sz="2200" dirty="0" err="1" smtClean="0"/>
              <a:t>Cleto</a:t>
            </a:r>
            <a:r>
              <a:rPr lang="en-US" sz="2200" dirty="0" smtClean="0"/>
              <a:t> </a:t>
            </a:r>
            <a:r>
              <a:rPr lang="en-US" sz="2200" dirty="0" err="1" smtClean="0"/>
              <a:t>Pavanetto</a:t>
            </a:r>
            <a:r>
              <a:rPr lang="en-US" sz="2200" dirty="0" smtClean="0"/>
              <a:t>, </a:t>
            </a:r>
            <a:r>
              <a:rPr lang="en-US" sz="2200" dirty="0" err="1" smtClean="0"/>
              <a:t>Laetitia</a:t>
            </a:r>
            <a:r>
              <a:rPr lang="en-US" sz="2200" dirty="0" smtClean="0"/>
              <a:t> Greco </a:t>
            </a:r>
            <a:r>
              <a:rPr lang="en-US" sz="2200" dirty="0" err="1" smtClean="0"/>
              <a:t>Manghisi</a:t>
            </a:r>
            <a:r>
              <a:rPr lang="en-US" sz="2200" dirty="0" smtClean="0"/>
              <a:t>.</a:t>
            </a:r>
          </a:p>
        </p:txBody>
      </p:sp>
      <p:sp>
        <p:nvSpPr>
          <p:cNvPr id="37893" name="Text Placeholder 4"/>
          <p:cNvSpPr>
            <a:spLocks noGrp="1"/>
          </p:cNvSpPr>
          <p:nvPr>
            <p:ph type="body" sz="quarter" idx="3"/>
          </p:nvPr>
        </p:nvSpPr>
        <p:spPr>
          <a:xfrm>
            <a:off x="4648200" y="990600"/>
            <a:ext cx="4041775" cy="639763"/>
          </a:xfrm>
        </p:spPr>
        <p:txBody>
          <a:bodyPr/>
          <a:lstStyle/>
          <a:p>
            <a:pPr algn="ctr" eaLnBrk="1" hangingPunct="1"/>
            <a:r>
              <a:rPr lang="en-US" smtClean="0"/>
              <a:t>RDA  6.11.1.4, 17.10, 24.5.1.3  </a:t>
            </a:r>
          </a:p>
        </p:txBody>
      </p:sp>
      <p:sp>
        <p:nvSpPr>
          <p:cNvPr id="96262" name="Content Placeholder 5"/>
          <p:cNvSpPr>
            <a:spLocks noGrp="1"/>
          </p:cNvSpPr>
          <p:nvPr>
            <p:ph sz="quarter" idx="4"/>
          </p:nvPr>
        </p:nvSpPr>
        <p:spPr>
          <a:xfrm>
            <a:off x="4648200" y="1828800"/>
            <a:ext cx="4495800" cy="4683125"/>
          </a:xfrm>
        </p:spPr>
        <p:txBody>
          <a:bodyPr rtlCol="0">
            <a:normAutofit fontScale="92500" lnSpcReduction="10000"/>
          </a:bodyPr>
          <a:lstStyle/>
          <a:p>
            <a:pPr eaLnBrk="1" fontAlgn="auto" hangingPunct="1">
              <a:spcAft>
                <a:spcPts val="0"/>
              </a:spcAft>
              <a:buFont typeface="Arial" charset="0"/>
              <a:buNone/>
              <a:defRPr/>
            </a:pPr>
            <a:r>
              <a:rPr lang="en-US" dirty="0" smtClean="0"/>
              <a:t>100 0_ $a Euripides</a:t>
            </a:r>
            <a:r>
              <a:rPr lang="en-US" dirty="0" smtClean="0">
                <a:solidFill>
                  <a:srgbClr val="FF0000"/>
                </a:solidFill>
              </a:rPr>
              <a:t>, $e author</a:t>
            </a:r>
            <a:r>
              <a:rPr lang="en-US" dirty="0" smtClean="0"/>
              <a:t>.</a:t>
            </a:r>
          </a:p>
          <a:p>
            <a:pPr eaLnBrk="1" fontAlgn="auto" hangingPunct="1">
              <a:spcAft>
                <a:spcPts val="0"/>
              </a:spcAft>
              <a:buFont typeface="Arial" charset="0"/>
              <a:buNone/>
              <a:defRPr/>
            </a:pPr>
            <a:r>
              <a:rPr lang="en-US" dirty="0" smtClean="0"/>
              <a:t>245 10 $a </a:t>
            </a:r>
            <a:r>
              <a:rPr lang="en-US" dirty="0" err="1" smtClean="0"/>
              <a:t>Euripidis</a:t>
            </a:r>
            <a:r>
              <a:rPr lang="en-US" dirty="0" smtClean="0"/>
              <a:t> “</a:t>
            </a:r>
            <a:r>
              <a:rPr lang="en-US" dirty="0" err="1" smtClean="0"/>
              <a:t>Bacchae</a:t>
            </a:r>
            <a:r>
              <a:rPr lang="en-US" dirty="0" smtClean="0"/>
              <a:t>” : $b </a:t>
            </a:r>
            <a:r>
              <a:rPr lang="en-US" dirty="0" err="1" smtClean="0"/>
              <a:t>graecus</a:t>
            </a:r>
            <a:r>
              <a:rPr lang="en-US" dirty="0" smtClean="0"/>
              <a:t> </a:t>
            </a:r>
            <a:r>
              <a:rPr lang="en-US" dirty="0" err="1" smtClean="0"/>
              <a:t>textus</a:t>
            </a:r>
            <a:r>
              <a:rPr lang="en-US" dirty="0" smtClean="0"/>
              <a:t>, </a:t>
            </a:r>
            <a:r>
              <a:rPr lang="en-US" dirty="0" err="1" smtClean="0"/>
              <a:t>latina</a:t>
            </a:r>
            <a:r>
              <a:rPr lang="en-US" dirty="0" smtClean="0"/>
              <a:t> et </a:t>
            </a:r>
            <a:r>
              <a:rPr lang="en-US" dirty="0" err="1" smtClean="0"/>
              <a:t>italica</a:t>
            </a:r>
            <a:r>
              <a:rPr lang="en-US" dirty="0" smtClean="0"/>
              <a:t> e </a:t>
            </a:r>
            <a:r>
              <a:rPr lang="en-US" dirty="0" err="1" smtClean="0"/>
              <a:t>graeco</a:t>
            </a:r>
            <a:r>
              <a:rPr lang="en-US" dirty="0" smtClean="0"/>
              <a:t> </a:t>
            </a:r>
            <a:r>
              <a:rPr lang="en-US" dirty="0" err="1" smtClean="0"/>
              <a:t>translatio</a:t>
            </a:r>
            <a:r>
              <a:rPr lang="en-US" dirty="0" smtClean="0"/>
              <a:t>, </a:t>
            </a:r>
            <a:r>
              <a:rPr lang="en-US" dirty="0" err="1" smtClean="0"/>
              <a:t>criticae</a:t>
            </a:r>
            <a:r>
              <a:rPr lang="en-US" dirty="0" smtClean="0"/>
              <a:t> </a:t>
            </a:r>
            <a:r>
              <a:rPr lang="en-US" dirty="0" err="1" smtClean="0"/>
              <a:t>animadversiones</a:t>
            </a:r>
            <a:r>
              <a:rPr lang="en-US" dirty="0" smtClean="0"/>
              <a:t> / $c </a:t>
            </a:r>
            <a:r>
              <a:rPr lang="en-US" dirty="0" err="1" smtClean="0"/>
              <a:t>curantibus</a:t>
            </a:r>
            <a:r>
              <a:rPr lang="en-US" dirty="0" smtClean="0"/>
              <a:t> </a:t>
            </a:r>
            <a:r>
              <a:rPr lang="en-US" dirty="0" err="1" smtClean="0"/>
              <a:t>Cleto</a:t>
            </a:r>
            <a:r>
              <a:rPr lang="en-US" dirty="0" smtClean="0"/>
              <a:t> </a:t>
            </a:r>
            <a:r>
              <a:rPr lang="en-US" dirty="0" err="1" smtClean="0"/>
              <a:t>Pavanetto</a:t>
            </a:r>
            <a:r>
              <a:rPr lang="en-US" dirty="0" smtClean="0"/>
              <a:t>, </a:t>
            </a:r>
            <a:r>
              <a:rPr lang="en-US" dirty="0" err="1" smtClean="0"/>
              <a:t>Laetitia</a:t>
            </a:r>
            <a:r>
              <a:rPr lang="en-US" dirty="0" smtClean="0"/>
              <a:t> Greco </a:t>
            </a:r>
            <a:r>
              <a:rPr lang="en-US" dirty="0" err="1" smtClean="0"/>
              <a:t>Manghisi</a:t>
            </a:r>
            <a:r>
              <a:rPr lang="en-US" dirty="0" smtClean="0"/>
              <a:t>.</a:t>
            </a:r>
          </a:p>
          <a:p>
            <a:pPr eaLnBrk="1" fontAlgn="auto" hangingPunct="1">
              <a:spcAft>
                <a:spcPts val="0"/>
              </a:spcAft>
              <a:buFont typeface="Arial" charset="0"/>
              <a:buNone/>
              <a:defRPr/>
            </a:pPr>
            <a:r>
              <a:rPr lang="en-US" dirty="0" smtClean="0">
                <a:solidFill>
                  <a:srgbClr val="FF0000"/>
                </a:solidFill>
              </a:rPr>
              <a:t>700 02 $a Euripides. $t </a:t>
            </a:r>
            <a:r>
              <a:rPr lang="en-US" dirty="0" err="1" smtClean="0">
                <a:solidFill>
                  <a:srgbClr val="FF0000"/>
                </a:solidFill>
              </a:rPr>
              <a:t>Bacchae</a:t>
            </a:r>
            <a:r>
              <a:rPr lang="en-US" dirty="0" smtClean="0">
                <a:solidFill>
                  <a:srgbClr val="FF0000"/>
                </a:solidFill>
              </a:rPr>
              <a:t>. $l Greek.</a:t>
            </a:r>
          </a:p>
          <a:p>
            <a:pPr eaLnBrk="1" fontAlgn="auto" hangingPunct="1">
              <a:spcAft>
                <a:spcPts val="0"/>
              </a:spcAft>
              <a:buFont typeface="Arial" charset="0"/>
              <a:buNone/>
              <a:defRPr/>
            </a:pPr>
            <a:r>
              <a:rPr lang="en-US" i="1" dirty="0" smtClean="0">
                <a:solidFill>
                  <a:srgbClr val="FF0000"/>
                </a:solidFill>
              </a:rPr>
              <a:t>700 02 $a Euripides. $t </a:t>
            </a:r>
            <a:r>
              <a:rPr lang="en-US" i="1" dirty="0" err="1" smtClean="0">
                <a:solidFill>
                  <a:srgbClr val="FF0000"/>
                </a:solidFill>
              </a:rPr>
              <a:t>Bacchae</a:t>
            </a:r>
            <a:r>
              <a:rPr lang="en-US" i="1" dirty="0" smtClean="0">
                <a:solidFill>
                  <a:srgbClr val="FF0000"/>
                </a:solidFill>
              </a:rPr>
              <a:t>. $l Latin.</a:t>
            </a:r>
          </a:p>
          <a:p>
            <a:pPr eaLnBrk="1" fontAlgn="auto" hangingPunct="1">
              <a:spcAft>
                <a:spcPts val="0"/>
              </a:spcAft>
              <a:buFont typeface="Arial" charset="0"/>
              <a:buNone/>
              <a:defRPr/>
            </a:pPr>
            <a:r>
              <a:rPr lang="en-US" i="1" dirty="0" smtClean="0">
                <a:solidFill>
                  <a:srgbClr val="FF0000"/>
                </a:solidFill>
              </a:rPr>
              <a:t>700 02 $a Euripides. $t </a:t>
            </a:r>
            <a:r>
              <a:rPr lang="en-US" i="1" dirty="0" err="1" smtClean="0">
                <a:solidFill>
                  <a:srgbClr val="FF0000"/>
                </a:solidFill>
              </a:rPr>
              <a:t>Bacchae</a:t>
            </a:r>
            <a:r>
              <a:rPr lang="en-US" i="1" dirty="0" smtClean="0">
                <a:solidFill>
                  <a:srgbClr val="FF0000"/>
                </a:solidFill>
              </a:rPr>
              <a:t>. $l Italian.</a:t>
            </a:r>
          </a:p>
        </p:txBody>
      </p:sp>
      <p:sp>
        <p:nvSpPr>
          <p:cNvPr id="8" name="TextBox 7"/>
          <p:cNvSpPr txBox="1"/>
          <p:nvPr/>
        </p:nvSpPr>
        <p:spPr>
          <a:xfrm>
            <a:off x="914400" y="6126163"/>
            <a:ext cx="7772400" cy="646112"/>
          </a:xfrm>
          <a:prstGeom prst="rect">
            <a:avLst/>
          </a:prstGeom>
          <a:noFill/>
        </p:spPr>
        <p:txBody>
          <a:bodyPr>
            <a:spAutoFit/>
          </a:bodyPr>
          <a:lstStyle/>
          <a:p>
            <a:pPr>
              <a:defRPr/>
            </a:pPr>
            <a:r>
              <a:rPr lang="en-US" i="1" dirty="0">
                <a:solidFill>
                  <a:schemeClr val="accent6">
                    <a:lumMod val="50000"/>
                  </a:schemeClr>
                </a:solidFill>
              </a:rPr>
              <a:t>Only predominant or first-named expression manifested is required. Second and third 700s are optional, so they are shown in italics.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457200" y="152400"/>
            <a:ext cx="8229600" cy="609600"/>
          </a:xfrm>
        </p:spPr>
        <p:txBody>
          <a:bodyPr rtlCol="0">
            <a:normAutofit fontScale="90000"/>
          </a:bodyPr>
          <a:lstStyle/>
          <a:p>
            <a:pPr eaLnBrk="1" fontAlgn="auto" hangingPunct="1">
              <a:spcAft>
                <a:spcPts val="0"/>
              </a:spcAft>
              <a:defRPr/>
            </a:pPr>
            <a:r>
              <a:rPr lang="en-US" dirty="0" smtClean="0"/>
              <a:t>Uniform Titles</a:t>
            </a:r>
          </a:p>
        </p:txBody>
      </p:sp>
      <p:sp>
        <p:nvSpPr>
          <p:cNvPr id="38915" name="Text Placeholder 2"/>
          <p:cNvSpPr>
            <a:spLocks noGrp="1"/>
          </p:cNvSpPr>
          <p:nvPr>
            <p:ph type="body" idx="1"/>
          </p:nvPr>
        </p:nvSpPr>
        <p:spPr>
          <a:xfrm>
            <a:off x="457200" y="838200"/>
            <a:ext cx="4040188" cy="639763"/>
          </a:xfrm>
        </p:spPr>
        <p:txBody>
          <a:bodyPr/>
          <a:lstStyle/>
          <a:p>
            <a:pPr algn="ctr" eaLnBrk="1" hangingPunct="1"/>
            <a:r>
              <a:rPr lang="en-US" smtClean="0"/>
              <a:t>AACR2  25.9</a:t>
            </a:r>
          </a:p>
        </p:txBody>
      </p:sp>
      <p:sp>
        <p:nvSpPr>
          <p:cNvPr id="38916" name="Content Placeholder 3"/>
          <p:cNvSpPr>
            <a:spLocks noGrp="1"/>
          </p:cNvSpPr>
          <p:nvPr>
            <p:ph sz="half" idx="2"/>
          </p:nvPr>
        </p:nvSpPr>
        <p:spPr>
          <a:xfrm>
            <a:off x="457200" y="1600200"/>
            <a:ext cx="4040188" cy="3951288"/>
          </a:xfrm>
        </p:spPr>
        <p:txBody>
          <a:bodyPr/>
          <a:lstStyle/>
          <a:p>
            <a:pPr eaLnBrk="1" hangingPunct="1">
              <a:buFont typeface="Arial" charset="0"/>
              <a:buNone/>
            </a:pPr>
            <a:r>
              <a:rPr lang="en-US" smtClean="0"/>
              <a:t>100 1_ $a Baldwin, James, $d 1924-1987.</a:t>
            </a:r>
          </a:p>
          <a:p>
            <a:pPr eaLnBrk="1" hangingPunct="1">
              <a:buFont typeface="Arial" charset="0"/>
              <a:buNone/>
            </a:pPr>
            <a:r>
              <a:rPr lang="en-US" smtClean="0"/>
              <a:t>240 10 $a Selections. $f 2004</a:t>
            </a:r>
          </a:p>
          <a:p>
            <a:pPr eaLnBrk="1" hangingPunct="1">
              <a:buFont typeface="Arial" charset="0"/>
              <a:buNone/>
            </a:pPr>
            <a:r>
              <a:rPr lang="en-US" smtClean="0"/>
              <a:t>245 10 $a Vintage Baldwin / $c James Baldwin.</a:t>
            </a:r>
          </a:p>
          <a:p>
            <a:pPr eaLnBrk="1" hangingPunct="1">
              <a:buFont typeface="Arial" charset="0"/>
              <a:buNone/>
            </a:pPr>
            <a:r>
              <a:rPr lang="en-US" smtClean="0"/>
              <a:t>260      $a New York : $b Vintage Books, $c c2004.</a:t>
            </a:r>
          </a:p>
          <a:p>
            <a:pPr eaLnBrk="1" hangingPunct="1">
              <a:buFont typeface="Arial" charset="0"/>
              <a:buNone/>
            </a:pPr>
            <a:r>
              <a:rPr lang="en-US" i="1" smtClean="0"/>
              <a:t>505  Contents note</a:t>
            </a:r>
          </a:p>
        </p:txBody>
      </p:sp>
      <p:sp>
        <p:nvSpPr>
          <p:cNvPr id="38917" name="Text Placeholder 4"/>
          <p:cNvSpPr>
            <a:spLocks noGrp="1"/>
          </p:cNvSpPr>
          <p:nvPr>
            <p:ph type="body" sz="quarter" idx="3"/>
          </p:nvPr>
        </p:nvSpPr>
        <p:spPr>
          <a:xfrm>
            <a:off x="4572000" y="990600"/>
            <a:ext cx="4572000" cy="639763"/>
          </a:xfrm>
        </p:spPr>
        <p:txBody>
          <a:bodyPr>
            <a:normAutofit fontScale="92500" lnSpcReduction="20000"/>
          </a:bodyPr>
          <a:lstStyle/>
          <a:p>
            <a:pPr algn="ctr" eaLnBrk="1" hangingPunct="1"/>
            <a:r>
              <a:rPr lang="en-US" smtClean="0"/>
              <a:t>RDA  6.2.2.10.3 Alternative, 6.27.3, 17.8/17.10  </a:t>
            </a:r>
          </a:p>
        </p:txBody>
      </p:sp>
      <p:sp>
        <p:nvSpPr>
          <p:cNvPr id="38918" name="Content Placeholder 5"/>
          <p:cNvSpPr>
            <a:spLocks noGrp="1"/>
          </p:cNvSpPr>
          <p:nvPr>
            <p:ph sz="quarter" idx="4"/>
          </p:nvPr>
        </p:nvSpPr>
        <p:spPr>
          <a:xfrm>
            <a:off x="4648200" y="1600200"/>
            <a:ext cx="4267200" cy="5029200"/>
          </a:xfrm>
        </p:spPr>
        <p:txBody>
          <a:bodyPr/>
          <a:lstStyle/>
          <a:p>
            <a:pPr eaLnBrk="1" hangingPunct="1">
              <a:buFont typeface="Arial" charset="0"/>
              <a:buNone/>
            </a:pPr>
            <a:r>
              <a:rPr lang="en-US" smtClean="0"/>
              <a:t>100 1_ $a Baldwin, James, $d 1924-1987</a:t>
            </a:r>
            <a:r>
              <a:rPr lang="en-US" smtClean="0">
                <a:solidFill>
                  <a:srgbClr val="FF0000"/>
                </a:solidFill>
              </a:rPr>
              <a:t>, $e author</a:t>
            </a:r>
            <a:r>
              <a:rPr lang="en-US" smtClean="0"/>
              <a:t>.</a:t>
            </a:r>
          </a:p>
          <a:p>
            <a:pPr eaLnBrk="1" hangingPunct="1">
              <a:buFont typeface="Arial" charset="0"/>
              <a:buNone/>
            </a:pPr>
            <a:r>
              <a:rPr lang="en-US" smtClean="0"/>
              <a:t>240 10 $a </a:t>
            </a:r>
            <a:r>
              <a:rPr lang="en-US" smtClean="0">
                <a:solidFill>
                  <a:srgbClr val="FF0000"/>
                </a:solidFill>
              </a:rPr>
              <a:t>Works.</a:t>
            </a:r>
            <a:r>
              <a:rPr lang="en-US" smtClean="0"/>
              <a:t> $k Selections. $f 2004</a:t>
            </a:r>
          </a:p>
          <a:p>
            <a:pPr eaLnBrk="1" hangingPunct="1">
              <a:buFont typeface="Arial" charset="0"/>
              <a:buNone/>
            </a:pPr>
            <a:r>
              <a:rPr lang="en-US" smtClean="0"/>
              <a:t>245 10 $a Vintage Baldwin / $c James Baldwin.</a:t>
            </a:r>
          </a:p>
          <a:p>
            <a:pPr eaLnBrk="1" hangingPunct="1">
              <a:buFont typeface="Arial" charset="0"/>
              <a:buNone/>
            </a:pPr>
            <a:r>
              <a:rPr lang="en-US" smtClean="0"/>
              <a:t>260      $a New York : $b Vintage Books, $c [2004], ©2004.</a:t>
            </a:r>
          </a:p>
          <a:p>
            <a:pPr eaLnBrk="1" hangingPunct="1">
              <a:buFont typeface="Arial" charset="0"/>
              <a:buNone/>
            </a:pPr>
            <a:r>
              <a:rPr lang="en-US" i="1" smtClean="0"/>
              <a:t>505   Contents note</a:t>
            </a:r>
          </a:p>
          <a:p>
            <a:pPr eaLnBrk="1" hangingPunct="1">
              <a:buFont typeface="Arial" charset="0"/>
              <a:buNone/>
            </a:pPr>
            <a:r>
              <a:rPr lang="en-US" i="1" smtClean="0"/>
              <a:t>   and/or</a:t>
            </a:r>
          </a:p>
          <a:p>
            <a:pPr eaLnBrk="1" hangingPunct="1">
              <a:buFont typeface="Arial" charset="0"/>
              <a:buNone/>
            </a:pPr>
            <a:r>
              <a:rPr lang="en-US" i="1" smtClean="0"/>
              <a:t>700 12  Analytical access point(s)</a:t>
            </a:r>
          </a:p>
        </p:txBody>
      </p:sp>
      <p:sp>
        <p:nvSpPr>
          <p:cNvPr id="8" name="TextBox 7"/>
          <p:cNvSpPr txBox="1"/>
          <p:nvPr/>
        </p:nvSpPr>
        <p:spPr>
          <a:xfrm>
            <a:off x="457200" y="6126163"/>
            <a:ext cx="8534400" cy="646112"/>
          </a:xfrm>
          <a:prstGeom prst="rect">
            <a:avLst/>
          </a:prstGeom>
          <a:noFill/>
        </p:spPr>
        <p:txBody>
          <a:bodyPr>
            <a:spAutoFit/>
          </a:bodyPr>
          <a:lstStyle/>
          <a:p>
            <a:pPr>
              <a:defRPr/>
            </a:pPr>
            <a:r>
              <a:rPr lang="en-US" i="1" dirty="0">
                <a:solidFill>
                  <a:schemeClr val="accent6">
                    <a:lumMod val="50000"/>
                  </a:schemeClr>
                </a:solidFill>
              </a:rPr>
              <a:t>Only predominant or first-named work manifested is required. This could be given either in a description (contents note) or as an analytical access point, or both.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a:bodyPr>
          <a:lstStyle/>
          <a:p>
            <a:r>
              <a:rPr lang="en-US" b="1" dirty="0" smtClean="0"/>
              <a:t>Final Report / PCC </a:t>
            </a:r>
            <a:r>
              <a:rPr lang="en-US" b="1" dirty="0"/>
              <a:t>Task Group on AACR2 &amp; RDA Acceptable Heading </a:t>
            </a:r>
            <a:r>
              <a:rPr lang="en-US" b="1" dirty="0" smtClean="0"/>
              <a:t>Categories </a:t>
            </a:r>
            <a:r>
              <a:rPr lang="en-US" sz="2000" b="1" dirty="0" smtClean="0"/>
              <a:t>http://www.loc.gov/catdir/pcc/Report of the Task Group on AACR2 &amp; RDA Acceptable Headings-1.docx</a:t>
            </a:r>
            <a:endParaRPr lang="en-US" sz="2000" dirty="0"/>
          </a:p>
          <a:p>
            <a:r>
              <a:rPr lang="en-US" b="1" dirty="0" smtClean="0"/>
              <a:t>PCC </a:t>
            </a:r>
            <a:r>
              <a:rPr lang="en-US" b="1" dirty="0"/>
              <a:t>Day One for RDA Authority </a:t>
            </a:r>
            <a:r>
              <a:rPr lang="en-US" b="1" dirty="0" smtClean="0"/>
              <a:t>Records </a:t>
            </a:r>
            <a:r>
              <a:rPr lang="en-US" sz="2000" b="1" dirty="0" smtClean="0"/>
              <a:t>http://www.loc.gov/catdir/pcc/PCC Day One for RDA Authority Records.doc</a:t>
            </a:r>
          </a:p>
          <a:p>
            <a:r>
              <a:rPr lang="en-US" b="1" dirty="0" smtClean="0"/>
              <a:t>PCC Acceptable Headings Implementation Task Group web page </a:t>
            </a:r>
            <a:r>
              <a:rPr lang="en-US" sz="2000" b="1" dirty="0" smtClean="0"/>
              <a:t>http://files.library.northwestern.edu/public/pccahitg/</a:t>
            </a:r>
          </a:p>
          <a:p>
            <a:endParaRPr lang="en-US" sz="2000" dirty="0"/>
          </a:p>
          <a:p>
            <a:endParaRPr lang="en-US" dirty="0"/>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PCC Task Group on AACR2 &amp; RDA Acceptable Heading Categories</a:t>
            </a:r>
            <a:endParaRPr lang="en-US" dirty="0"/>
          </a:p>
        </p:txBody>
      </p:sp>
      <p:sp>
        <p:nvSpPr>
          <p:cNvPr id="3" name="Content Placeholder 2"/>
          <p:cNvSpPr>
            <a:spLocks noGrp="1"/>
          </p:cNvSpPr>
          <p:nvPr>
            <p:ph idx="1"/>
          </p:nvPr>
        </p:nvSpPr>
        <p:spPr>
          <a:xfrm>
            <a:off x="304800" y="1600200"/>
            <a:ext cx="8534400" cy="4525963"/>
          </a:xfrm>
        </p:spPr>
        <p:txBody>
          <a:bodyPr>
            <a:normAutofit lnSpcReduction="10000"/>
          </a:bodyPr>
          <a:lstStyle/>
          <a:p>
            <a:r>
              <a:rPr lang="en-US" dirty="0" smtClean="0"/>
              <a:t>Discern three types of headings in the LC/NAF</a:t>
            </a:r>
          </a:p>
          <a:p>
            <a:pPr lvl="1">
              <a:buFont typeface="Wingdings" pitchFamily="2" charset="2"/>
              <a:buChar char="§"/>
            </a:pPr>
            <a:r>
              <a:rPr lang="en-US" dirty="0" smtClean="0"/>
              <a:t>AACR2 headings valid under RDA</a:t>
            </a:r>
          </a:p>
          <a:p>
            <a:pPr lvl="1">
              <a:buFont typeface="Wingdings" pitchFamily="2" charset="2"/>
              <a:buChar char="§"/>
            </a:pPr>
            <a:r>
              <a:rPr lang="en-US" dirty="0" smtClean="0"/>
              <a:t>AACR2 headings in need of change to be valid under RDA</a:t>
            </a:r>
          </a:p>
          <a:p>
            <a:pPr lvl="1">
              <a:buFont typeface="Wingdings" pitchFamily="2" charset="2"/>
              <a:buChar char="§"/>
            </a:pPr>
            <a:r>
              <a:rPr lang="en-US" dirty="0" smtClean="0"/>
              <a:t>Gray areas, where need for change is uncertain</a:t>
            </a:r>
          </a:p>
          <a:p>
            <a:r>
              <a:rPr lang="en-US" dirty="0" smtClean="0"/>
              <a:t>For second category, determine if possible to make changes using automated batch processes</a:t>
            </a:r>
          </a:p>
          <a:p>
            <a:r>
              <a:rPr lang="en-US" dirty="0" smtClean="0"/>
              <a:t>For third category, explain why each type is ambiguous and recommend how to proceed</a:t>
            </a:r>
            <a:endParaRPr lang="en-US" dirty="0"/>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PCC Task Group on AACR2 &amp; RDA Acceptable Heading Categories</a:t>
            </a:r>
            <a:endParaRPr lang="en-US" dirty="0"/>
          </a:p>
        </p:txBody>
      </p:sp>
      <p:sp>
        <p:nvSpPr>
          <p:cNvPr id="3" name="Content Placeholder 2"/>
          <p:cNvSpPr>
            <a:spLocks noGrp="1"/>
          </p:cNvSpPr>
          <p:nvPr>
            <p:ph idx="1"/>
          </p:nvPr>
        </p:nvSpPr>
        <p:spPr>
          <a:xfrm>
            <a:off x="304800" y="1600200"/>
            <a:ext cx="8534400" cy="4953000"/>
          </a:xfrm>
        </p:spPr>
        <p:txBody>
          <a:bodyPr>
            <a:normAutofit lnSpcReduction="10000"/>
          </a:bodyPr>
          <a:lstStyle/>
          <a:p>
            <a:pPr marL="342900" lvl="1" indent="-342900">
              <a:buFont typeface="Arial" pitchFamily="34" charset="0"/>
              <a:buChar char="•"/>
            </a:pPr>
            <a:r>
              <a:rPr lang="en-US" dirty="0" smtClean="0"/>
              <a:t>AACR2 headings valid under RDA with no change</a:t>
            </a:r>
          </a:p>
          <a:p>
            <a:pPr marL="742950" lvl="2" indent="-342900">
              <a:buFont typeface="Wingdings" pitchFamily="2" charset="2"/>
              <a:buChar char="§"/>
            </a:pPr>
            <a:r>
              <a:rPr lang="en-US" dirty="0" smtClean="0"/>
              <a:t>7,631,000 records (about 95.1% of AACR2 records)</a:t>
            </a:r>
          </a:p>
          <a:p>
            <a:pPr marL="342900" lvl="1" indent="-342900">
              <a:buFont typeface="Arial" pitchFamily="34" charset="0"/>
              <a:buChar char="•"/>
            </a:pPr>
            <a:r>
              <a:rPr lang="en-US" dirty="0" smtClean="0"/>
              <a:t>AACR2 headings in need of mechanical changes to be valid under RDA</a:t>
            </a:r>
          </a:p>
          <a:p>
            <a:pPr marL="742950" lvl="2" indent="-342900">
              <a:buFont typeface="Wingdings" pitchFamily="2" charset="2"/>
              <a:buChar char="§"/>
            </a:pPr>
            <a:r>
              <a:rPr lang="en-US" dirty="0" smtClean="0"/>
              <a:t>172,000 records (about 2.1% of AACR2 records)</a:t>
            </a:r>
          </a:p>
          <a:p>
            <a:pPr marL="342900" lvl="1" indent="-342900">
              <a:buFont typeface="Arial" pitchFamily="34" charset="0"/>
              <a:buChar char="•"/>
            </a:pPr>
            <a:r>
              <a:rPr lang="en-US" dirty="0" smtClean="0"/>
              <a:t>AACR2 headings containing elements not provided for by RDA or that are lacking required elements. Must be reviewed and upgraded before they can be used in RDA. Also includes pre-AACR2 and AACR2-compatible headings</a:t>
            </a:r>
          </a:p>
          <a:p>
            <a:pPr marL="742950" lvl="2" indent="-342900"/>
            <a:r>
              <a:rPr lang="en-US" dirty="0" smtClean="0"/>
              <a:t>225,000 records (about 2.8% of AACR2 records)</a:t>
            </a:r>
          </a:p>
          <a:p>
            <a:pPr marL="742950" lvl="2" indent="-342900"/>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Phases </a:t>
            </a:r>
            <a:br>
              <a:rPr lang="en-US" dirty="0" smtClean="0"/>
            </a:br>
            <a:r>
              <a:rPr lang="en-US" sz="2700" dirty="0" smtClean="0"/>
              <a:t>(PCC Acceptable Headings Implementation Task Group)</a:t>
            </a:r>
            <a:endParaRPr lang="en-US" sz="2700" dirty="0"/>
          </a:p>
        </p:txBody>
      </p:sp>
      <p:sp>
        <p:nvSpPr>
          <p:cNvPr id="3" name="Content Placeholder 2"/>
          <p:cNvSpPr>
            <a:spLocks noGrp="1"/>
          </p:cNvSpPr>
          <p:nvPr>
            <p:ph idx="1"/>
          </p:nvPr>
        </p:nvSpPr>
        <p:spPr/>
        <p:txBody>
          <a:bodyPr/>
          <a:lstStyle/>
          <a:p>
            <a:r>
              <a:rPr lang="en-US" dirty="0" smtClean="0"/>
              <a:t>Phase 1: add an identifying 667 to authority records whose 1XX fields cannot be used as is under RDA</a:t>
            </a:r>
          </a:p>
          <a:p>
            <a:pPr lvl="1"/>
            <a:r>
              <a:rPr lang="en-US" dirty="0" smtClean="0"/>
              <a:t>THIS 1XX FIELD CANNOT BE USED UNDER RDA UNTIL IT HAS BEEN REVIEWED INDIVIDUALLY</a:t>
            </a:r>
          </a:p>
          <a:p>
            <a:pPr lvl="1"/>
            <a:r>
              <a:rPr lang="en-US" dirty="0" smtClean="0"/>
              <a:t>THIS 1XX FIELD CANNOT BE USED UNDER RDA UNTIL IT HAS BEEN UPDATED</a:t>
            </a:r>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Phases </a:t>
            </a:r>
            <a:br>
              <a:rPr lang="en-US" dirty="0" smtClean="0"/>
            </a:br>
            <a:r>
              <a:rPr lang="en-US" sz="2700" dirty="0" smtClean="0"/>
              <a:t>(PCC Acceptable Headings Implementation Task Group)</a:t>
            </a:r>
            <a:endParaRPr lang="en-US" sz="2700" dirty="0"/>
          </a:p>
        </p:txBody>
      </p:sp>
      <p:sp>
        <p:nvSpPr>
          <p:cNvPr id="3" name="Content Placeholder 2"/>
          <p:cNvSpPr>
            <a:spLocks noGrp="1"/>
          </p:cNvSpPr>
          <p:nvPr>
            <p:ph sz="half" idx="1"/>
          </p:nvPr>
        </p:nvSpPr>
        <p:spPr/>
        <p:txBody>
          <a:bodyPr>
            <a:normAutofit/>
          </a:bodyPr>
          <a:lstStyle/>
          <a:p>
            <a:r>
              <a:rPr lang="en-US" dirty="0" smtClean="0"/>
              <a:t>Phase 2: modify authority records whose access fields (1XX, 4XX, 5XX) are subject to mechanical manipulation. Remove warning field 667 from such records.</a:t>
            </a:r>
          </a:p>
          <a:p>
            <a:pPr lvl="1">
              <a:buNone/>
            </a:pPr>
            <a:endParaRPr lang="en-US" dirty="0" smtClean="0"/>
          </a:p>
        </p:txBody>
      </p:sp>
      <p:sp>
        <p:nvSpPr>
          <p:cNvPr id="4" name="Content Placeholder 3"/>
          <p:cNvSpPr>
            <a:spLocks noGrp="1"/>
          </p:cNvSpPr>
          <p:nvPr>
            <p:ph sz="half" idx="2"/>
          </p:nvPr>
        </p:nvSpPr>
        <p:spPr>
          <a:xfrm>
            <a:off x="4495800" y="1600200"/>
            <a:ext cx="4495800" cy="5029200"/>
          </a:xfrm>
        </p:spPr>
        <p:txBody>
          <a:bodyPr>
            <a:normAutofit/>
          </a:bodyPr>
          <a:lstStyle/>
          <a:p>
            <a:pPr lvl="1">
              <a:buFont typeface="Wingdings" pitchFamily="2" charset="2"/>
              <a:buChar char="ü"/>
            </a:pPr>
            <a:r>
              <a:rPr lang="en-US" dirty="0" smtClean="0"/>
              <a:t>  Create 046 fields</a:t>
            </a:r>
          </a:p>
          <a:p>
            <a:pPr lvl="1">
              <a:buFont typeface="Wingdings" pitchFamily="2" charset="2"/>
              <a:buChar char="ü"/>
            </a:pPr>
            <a:r>
              <a:rPr lang="en-US" dirty="0" smtClean="0"/>
              <a:t>  Create 378 fields</a:t>
            </a:r>
          </a:p>
          <a:p>
            <a:pPr lvl="1">
              <a:buFont typeface="Wingdings" pitchFamily="2" charset="2"/>
              <a:buChar char="ü"/>
            </a:pPr>
            <a:r>
              <a:rPr lang="en-US" dirty="0" smtClean="0"/>
              <a:t>  Convert Dept.</a:t>
            </a:r>
          </a:p>
          <a:p>
            <a:pPr lvl="1">
              <a:buFont typeface="Wingdings" pitchFamily="2" charset="2"/>
              <a:buChar char="ü"/>
            </a:pPr>
            <a:r>
              <a:rPr lang="en-US" dirty="0" smtClean="0"/>
              <a:t>  Convert date abbreviations</a:t>
            </a:r>
          </a:p>
          <a:p>
            <a:pPr lvl="1">
              <a:buFont typeface="Wingdings" pitchFamily="2" charset="2"/>
              <a:buChar char="ü"/>
            </a:pPr>
            <a:r>
              <a:rPr lang="en-US" dirty="0" smtClean="0"/>
              <a:t>  Manipulate $c text</a:t>
            </a:r>
          </a:p>
          <a:p>
            <a:pPr lvl="1">
              <a:buFont typeface="Wingdings" pitchFamily="2" charset="2"/>
              <a:buChar char="ü"/>
            </a:pPr>
            <a:r>
              <a:rPr lang="en-US" dirty="0" smtClean="0"/>
              <a:t>  Replace “arr.”, “acc.”, and      	“</a:t>
            </a:r>
            <a:r>
              <a:rPr lang="en-US" dirty="0" err="1" smtClean="0"/>
              <a:t>unacc</a:t>
            </a:r>
            <a:r>
              <a:rPr lang="en-US" dirty="0" smtClean="0"/>
              <a:t>.”</a:t>
            </a:r>
          </a:p>
          <a:p>
            <a:pPr lvl="1">
              <a:buFont typeface="Wingdings" pitchFamily="2" charset="2"/>
              <a:buChar char="ü"/>
            </a:pPr>
            <a:r>
              <a:rPr lang="en-US" dirty="0" smtClean="0"/>
              <a:t>  Adjust Selections</a:t>
            </a:r>
          </a:p>
          <a:p>
            <a:pPr lvl="1">
              <a:buFont typeface="Wingdings" pitchFamily="2" charset="2"/>
              <a:buChar char="ü"/>
            </a:pPr>
            <a:r>
              <a:rPr lang="en-US" dirty="0" smtClean="0"/>
              <a:t>  Adjust Bible</a:t>
            </a:r>
          </a:p>
          <a:p>
            <a:pPr lvl="1">
              <a:buFont typeface="Wingdings" pitchFamily="2" charset="2"/>
              <a:buChar char="ü"/>
            </a:pPr>
            <a:r>
              <a:rPr lang="en-US" dirty="0" smtClean="0"/>
              <a:t>  Adjust Koran</a:t>
            </a:r>
          </a:p>
          <a:p>
            <a:pPr lvl="1">
              <a:buFont typeface="Wingdings" pitchFamily="2" charset="2"/>
              <a:buChar char="ü"/>
            </a:pPr>
            <a:r>
              <a:rPr lang="en-US" dirty="0" smtClean="0"/>
              <a:t>  Adjust Violoncello</a:t>
            </a:r>
          </a:p>
          <a:p>
            <a:endParaRPr lang="en-US" dirty="0"/>
          </a:p>
        </p:txBody>
      </p:sp>
      <p:sp>
        <p:nvSpPr>
          <p:cNvPr id="5" name="Footer Placeholder 4"/>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Phases </a:t>
            </a:r>
            <a:br>
              <a:rPr lang="en-US" dirty="0" smtClean="0"/>
            </a:br>
            <a:r>
              <a:rPr lang="en-US" sz="2700" dirty="0" smtClean="0"/>
              <a:t>(PCC Acceptable Headings Implementation Task Group)</a:t>
            </a:r>
            <a:endParaRPr lang="en-US" sz="2700" dirty="0"/>
          </a:p>
        </p:txBody>
      </p:sp>
      <p:sp>
        <p:nvSpPr>
          <p:cNvPr id="3" name="Content Placeholder 2"/>
          <p:cNvSpPr>
            <a:spLocks noGrp="1"/>
          </p:cNvSpPr>
          <p:nvPr>
            <p:ph idx="1"/>
          </p:nvPr>
        </p:nvSpPr>
        <p:spPr/>
        <p:txBody>
          <a:bodyPr/>
          <a:lstStyle/>
          <a:p>
            <a:r>
              <a:rPr lang="en-US" dirty="0" smtClean="0"/>
              <a:t>Phase 3: convert AACR2 authority records to RDA</a:t>
            </a:r>
          </a:p>
          <a:p>
            <a:pPr lvl="1"/>
            <a:r>
              <a:rPr lang="en-US" dirty="0" smtClean="0"/>
              <a:t>Any AACR2 authority record not still marked with a blocking 667 field will be re-coded as RDA and re-issued</a:t>
            </a:r>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dirty="0" smtClean="0"/>
              <a:t>Review of Key Changes from </a:t>
            </a:r>
            <a:br>
              <a:rPr lang="en-US" dirty="0" smtClean="0"/>
            </a:br>
            <a:r>
              <a:rPr lang="en-US" dirty="0" smtClean="0"/>
              <a:t>AACR2 to RDA</a:t>
            </a:r>
            <a:endParaRPr lang="en-US" dirty="0"/>
          </a:p>
        </p:txBody>
      </p:sp>
      <p:sp>
        <p:nvSpPr>
          <p:cNvPr id="3" name="Content Placeholder 2"/>
          <p:cNvSpPr>
            <a:spLocks noGrp="1"/>
          </p:cNvSpPr>
          <p:nvPr>
            <p:ph idx="1"/>
          </p:nvPr>
        </p:nvSpPr>
        <p:spPr>
          <a:xfrm>
            <a:off x="457200" y="1295400"/>
            <a:ext cx="8229600" cy="4800600"/>
          </a:xfrm>
        </p:spPr>
        <p:txBody>
          <a:bodyPr>
            <a:noAutofit/>
          </a:bodyPr>
          <a:lstStyle/>
          <a:p>
            <a:r>
              <a:rPr lang="en-US" sz="2600" dirty="0" smtClean="0"/>
              <a:t>Abbreviations spelled out; Latin replaced by English</a:t>
            </a:r>
          </a:p>
          <a:p>
            <a:r>
              <a:rPr lang="en-US" sz="2600" dirty="0" smtClean="0"/>
              <a:t>Not all qualifiers for personal names used in AACR2 are valid in RDA (e.g., terms of </a:t>
            </a:r>
            <a:r>
              <a:rPr lang="en-US" sz="2600" dirty="0" err="1" smtClean="0"/>
              <a:t>honour</a:t>
            </a:r>
            <a:r>
              <a:rPr lang="en-US" sz="2600" dirty="0" smtClean="0"/>
              <a:t>, terms of address, title of position or office, initials of an academic degree, initials denoting membership in an organization)</a:t>
            </a:r>
          </a:p>
          <a:p>
            <a:r>
              <a:rPr lang="en-US" sz="2600" dirty="0" smtClean="0"/>
              <a:t>Profession or occupation added in parentheses and capitalized in RDA</a:t>
            </a:r>
          </a:p>
          <a:p>
            <a:r>
              <a:rPr lang="en-US" sz="2600" dirty="0" smtClean="0"/>
              <a:t>Terms like </a:t>
            </a:r>
            <a:r>
              <a:rPr lang="en-US" sz="2600" i="1" dirty="0" smtClean="0"/>
              <a:t>Jr.</a:t>
            </a:r>
            <a:r>
              <a:rPr lang="en-US" sz="2600" dirty="0" smtClean="0"/>
              <a:t>, </a:t>
            </a:r>
            <a:r>
              <a:rPr lang="en-US" sz="2600" i="1" dirty="0" smtClean="0"/>
              <a:t>Sr.</a:t>
            </a:r>
            <a:r>
              <a:rPr lang="en-US" sz="2600" dirty="0" smtClean="0"/>
              <a:t>, </a:t>
            </a:r>
            <a:r>
              <a:rPr lang="en-US" sz="2600" i="1" dirty="0" err="1" smtClean="0"/>
              <a:t>fils</a:t>
            </a:r>
            <a:r>
              <a:rPr lang="en-US" sz="2600" dirty="0" smtClean="0"/>
              <a:t>, </a:t>
            </a:r>
            <a:r>
              <a:rPr lang="en-US" sz="2600" i="1" dirty="0" err="1" smtClean="0"/>
              <a:t>père</a:t>
            </a:r>
            <a:r>
              <a:rPr lang="en-US" sz="2600" dirty="0" smtClean="0"/>
              <a:t> and numbers (e.g., </a:t>
            </a:r>
            <a:r>
              <a:rPr lang="en-US" sz="2600" i="1" dirty="0" smtClean="0"/>
              <a:t>III</a:t>
            </a:r>
            <a:r>
              <a:rPr lang="en-US" sz="2600" dirty="0" smtClean="0"/>
              <a:t>) will be recorded as part of the person’s name (no longer added just when needed to break a conflict)</a:t>
            </a:r>
          </a:p>
          <a:p>
            <a:r>
              <a:rPr lang="en-US" sz="2600" dirty="0" smtClean="0"/>
              <a:t>Conference names include frequency, omit year of convocation, and place added to qualifier even if it is in the name</a:t>
            </a:r>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dirty="0" smtClean="0"/>
              <a:t>Alternate Implementation Schemes</a:t>
            </a:r>
            <a:br>
              <a:rPr lang="en-US" dirty="0" smtClean="0"/>
            </a:br>
            <a:r>
              <a:rPr lang="en-US" sz="2700" dirty="0" smtClean="0"/>
              <a:t>(PCC Acceptable Headings Implementation Task Group)</a:t>
            </a:r>
            <a:endParaRPr lang="en-US" sz="2700" dirty="0"/>
          </a:p>
        </p:txBody>
      </p:sp>
      <p:sp>
        <p:nvSpPr>
          <p:cNvPr id="3" name="Content Placeholder 2"/>
          <p:cNvSpPr>
            <a:spLocks noGrp="1"/>
          </p:cNvSpPr>
          <p:nvPr>
            <p:ph idx="1"/>
          </p:nvPr>
        </p:nvSpPr>
        <p:spPr/>
        <p:txBody>
          <a:bodyPr/>
          <a:lstStyle/>
          <a:p>
            <a:r>
              <a:rPr lang="en-US" dirty="0" smtClean="0"/>
              <a:t>Completion </a:t>
            </a:r>
            <a:r>
              <a:rPr lang="en-US" dirty="0"/>
              <a:t>of </a:t>
            </a:r>
            <a:r>
              <a:rPr lang="en-US" dirty="0" smtClean="0"/>
              <a:t>phases 1-3 would </a:t>
            </a:r>
            <a:r>
              <a:rPr lang="en-US" dirty="0"/>
              <a:t>take many </a:t>
            </a:r>
            <a:r>
              <a:rPr lang="en-US" dirty="0" smtClean="0"/>
              <a:t>months</a:t>
            </a:r>
          </a:p>
          <a:p>
            <a:r>
              <a:rPr lang="en-US" dirty="0" smtClean="0"/>
              <a:t>Dissatisfaction of original plan because</a:t>
            </a:r>
          </a:p>
          <a:p>
            <a:pPr lvl="1"/>
            <a:r>
              <a:rPr lang="en-US" dirty="0"/>
              <a:t>Some records must be reissued more than </a:t>
            </a:r>
            <a:r>
              <a:rPr lang="en-US" dirty="0" smtClean="0"/>
              <a:t>once</a:t>
            </a:r>
          </a:p>
          <a:p>
            <a:pPr lvl="1"/>
            <a:r>
              <a:rPr lang="en-US" dirty="0"/>
              <a:t>Nearly all records must be </a:t>
            </a:r>
            <a:r>
              <a:rPr lang="en-US" dirty="0" smtClean="0"/>
              <a:t>reissued; places substantial burden on sites maintaining </a:t>
            </a:r>
            <a:r>
              <a:rPr lang="en-US" dirty="0"/>
              <a:t>local copies of the </a:t>
            </a:r>
            <a:r>
              <a:rPr lang="en-US" dirty="0" smtClean="0"/>
              <a:t>LC/NACO AF</a:t>
            </a:r>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dirty="0" smtClean="0"/>
              <a:t>Alternate Implementation Schemes</a:t>
            </a:r>
            <a:br>
              <a:rPr lang="en-US" dirty="0" smtClean="0"/>
            </a:br>
            <a:r>
              <a:rPr lang="en-US" sz="2700" dirty="0" smtClean="0"/>
              <a:t>(PCC Acceptable Headings Implementation Task Group)</a:t>
            </a:r>
            <a:endParaRPr lang="en-US" sz="2700"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52400" y="1828800"/>
            <a:ext cx="8839200" cy="4038600"/>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dirty="0" smtClean="0"/>
              <a:t>Alternate Implementation Schemes</a:t>
            </a:r>
            <a:br>
              <a:rPr lang="en-US" dirty="0" smtClean="0"/>
            </a:br>
            <a:r>
              <a:rPr lang="en-US" sz="2700" dirty="0" smtClean="0"/>
              <a:t>(PCC Acceptable Headings Implementation Task Group)</a:t>
            </a:r>
            <a:endParaRPr lang="en-US" sz="2700"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Task Group is now recommending Alternate Scheme 3, which has two phases:</a:t>
            </a:r>
          </a:p>
          <a:p>
            <a:r>
              <a:rPr lang="en-US" dirty="0"/>
              <a:t>Records whose 1XX is not suitable for use under RDA without review (pre-AACR2, AACR2-compatible and certain AACR2 records) </a:t>
            </a:r>
            <a:r>
              <a:rPr lang="en-US" i="1" dirty="0"/>
              <a:t>and</a:t>
            </a:r>
            <a:r>
              <a:rPr lang="en-US" dirty="0"/>
              <a:t> which do not contain any field susceptible to an RDA-related mechanical change are reissued with an identifying 667 field. 046/378 fields are added to these records as </a:t>
            </a:r>
            <a:r>
              <a:rPr lang="en-US" dirty="0" smtClean="0"/>
              <a:t>appropriate</a:t>
            </a:r>
          </a:p>
          <a:p>
            <a:pPr lvl="0"/>
            <a:r>
              <a:rPr lang="en-US" dirty="0"/>
              <a:t>Records containing a field susceptible to an RDA-related mechanical change are reissued as close to Day 1 as possible. Records in this group whose 1XX is not suitable for use under RDA without review (pre-AACR2, AACR2-compatible and certain AACR2 records) are labeled with an identifying 667 field. 046/378 fields are added to these records as appropriate.</a:t>
            </a:r>
          </a:p>
          <a:p>
            <a:endParaRPr lang="en-US" dirty="0" smtClean="0"/>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One for RDA Authority Records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Point after which all new authority records entering the LC/NACO Authority File must be coded RDA, and all </a:t>
            </a:r>
            <a:r>
              <a:rPr lang="en-US" i="1" dirty="0" smtClean="0"/>
              <a:t>access points</a:t>
            </a:r>
            <a:r>
              <a:rPr lang="en-US" dirty="0" smtClean="0"/>
              <a:t> on bibliographic records coded “</a:t>
            </a:r>
            <a:r>
              <a:rPr lang="en-US" dirty="0" err="1" smtClean="0"/>
              <a:t>pcc</a:t>
            </a:r>
            <a:r>
              <a:rPr lang="en-US" dirty="0" smtClean="0"/>
              <a:t>” must be RDA</a:t>
            </a:r>
          </a:p>
          <a:p>
            <a:r>
              <a:rPr lang="en-US" dirty="0" smtClean="0"/>
              <a:t>PCC libraries can continue to create AACR2 </a:t>
            </a:r>
            <a:r>
              <a:rPr lang="en-US" i="1" dirty="0" smtClean="0"/>
              <a:t>descriptions</a:t>
            </a:r>
            <a:r>
              <a:rPr lang="en-US" dirty="0" smtClean="0"/>
              <a:t> for a while (there is no RDA Day One for bib records), but all access points must be RDA. AACR2 authority records that have been flagged as not usable under RDA must be evaluated and re-coded to RDA</a:t>
            </a:r>
          </a:p>
          <a:p>
            <a:r>
              <a:rPr lang="en-US" dirty="0" smtClean="0"/>
              <a:t>March 31, 2013</a:t>
            </a:r>
            <a:endParaRPr lang="en-US" dirty="0"/>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Changes</a:t>
            </a:r>
            <a:endParaRPr lang="en-US" dirty="0"/>
          </a:p>
        </p:txBody>
      </p:sp>
      <p:sp>
        <p:nvSpPr>
          <p:cNvPr id="3" name="Content Placeholder 2"/>
          <p:cNvSpPr>
            <a:spLocks noGrp="1"/>
          </p:cNvSpPr>
          <p:nvPr>
            <p:ph sz="half" idx="1"/>
          </p:nvPr>
        </p:nvSpPr>
        <p:spPr>
          <a:xfrm>
            <a:off x="228600" y="1600200"/>
            <a:ext cx="4267200" cy="4525963"/>
          </a:xfrm>
        </p:spPr>
        <p:txBody>
          <a:bodyPr>
            <a:normAutofit/>
          </a:bodyPr>
          <a:lstStyle/>
          <a:p>
            <a:pPr>
              <a:buNone/>
            </a:pPr>
            <a:r>
              <a:rPr lang="en-US" i="1" dirty="0"/>
              <a:t>AACR2 record before </a:t>
            </a:r>
            <a:r>
              <a:rPr lang="en-US" i="1" dirty="0" smtClean="0"/>
              <a:t>conversion</a:t>
            </a:r>
            <a:endParaRPr lang="en-US" dirty="0"/>
          </a:p>
          <a:p>
            <a:pPr>
              <a:buNone/>
            </a:pPr>
            <a:r>
              <a:rPr lang="en-US" dirty="0"/>
              <a:t> </a:t>
            </a:r>
          </a:p>
          <a:p>
            <a:pPr>
              <a:buNone/>
            </a:pPr>
            <a:r>
              <a:rPr lang="en-US" dirty="0" smtClean="0"/>
              <a:t>008    890501n| </a:t>
            </a:r>
            <a:r>
              <a:rPr lang="en-US" dirty="0" err="1" smtClean="0"/>
              <a:t>acannaab</a:t>
            </a:r>
            <a:r>
              <a:rPr lang="en-US" dirty="0" smtClean="0"/>
              <a:t>|          |n </a:t>
            </a:r>
            <a:r>
              <a:rPr lang="en-US" dirty="0" err="1" smtClean="0"/>
              <a:t>aaa</a:t>
            </a:r>
            <a:r>
              <a:rPr lang="en-US" dirty="0" smtClean="0"/>
              <a:t>      </a:t>
            </a:r>
            <a:endParaRPr lang="en-US" dirty="0"/>
          </a:p>
          <a:p>
            <a:pPr>
              <a:buNone/>
            </a:pPr>
            <a:r>
              <a:rPr lang="en-US" dirty="0" smtClean="0"/>
              <a:t>010     $a n  88202651 </a:t>
            </a:r>
            <a:endParaRPr lang="en-US" dirty="0"/>
          </a:p>
          <a:p>
            <a:pPr>
              <a:buNone/>
            </a:pPr>
            <a:r>
              <a:rPr lang="en-US" dirty="0" smtClean="0"/>
              <a:t>040     $a </a:t>
            </a:r>
            <a:r>
              <a:rPr lang="en-US" dirty="0"/>
              <a:t>DLC </a:t>
            </a:r>
            <a:r>
              <a:rPr lang="en-US" dirty="0" smtClean="0"/>
              <a:t>$c </a:t>
            </a:r>
            <a:r>
              <a:rPr lang="en-US" dirty="0"/>
              <a:t>DLC </a:t>
            </a:r>
            <a:r>
              <a:rPr lang="en-US" dirty="0" smtClean="0"/>
              <a:t>$d DLC</a:t>
            </a:r>
            <a:endParaRPr lang="en-US" dirty="0"/>
          </a:p>
          <a:p>
            <a:pPr>
              <a:buNone/>
            </a:pPr>
            <a:r>
              <a:rPr lang="en-US" dirty="0" smtClean="0"/>
              <a:t>100 1_ $a </a:t>
            </a:r>
            <a:r>
              <a:rPr lang="en-US" dirty="0" err="1" smtClean="0"/>
              <a:t>Smithers</a:t>
            </a:r>
            <a:r>
              <a:rPr lang="en-US" dirty="0" smtClean="0"/>
              <a:t>, Elaine </a:t>
            </a:r>
            <a:r>
              <a:rPr lang="en-US" dirty="0" err="1" smtClean="0"/>
              <a:t>Vertz</a:t>
            </a:r>
            <a:endParaRPr lang="en-US" dirty="0"/>
          </a:p>
          <a:p>
            <a:pPr>
              <a:buNone/>
            </a:pPr>
            <a:endParaRPr lang="en-US" dirty="0"/>
          </a:p>
        </p:txBody>
      </p:sp>
      <p:sp>
        <p:nvSpPr>
          <p:cNvPr id="4" name="Content Placeholder 3"/>
          <p:cNvSpPr>
            <a:spLocks noGrp="1"/>
          </p:cNvSpPr>
          <p:nvPr>
            <p:ph sz="half" idx="2"/>
          </p:nvPr>
        </p:nvSpPr>
        <p:spPr>
          <a:xfrm>
            <a:off x="4648200" y="1600200"/>
            <a:ext cx="4267200" cy="5257800"/>
          </a:xfrm>
        </p:spPr>
        <p:txBody>
          <a:bodyPr>
            <a:normAutofit/>
          </a:bodyPr>
          <a:lstStyle/>
          <a:p>
            <a:pPr>
              <a:buNone/>
            </a:pPr>
            <a:r>
              <a:rPr lang="en-US" i="1" dirty="0" smtClean="0"/>
              <a:t>RDA record after conversion</a:t>
            </a:r>
          </a:p>
          <a:p>
            <a:pPr>
              <a:buNone/>
            </a:pPr>
            <a:endParaRPr lang="en-US" i="1" dirty="0"/>
          </a:p>
          <a:p>
            <a:pPr>
              <a:buNone/>
            </a:pPr>
            <a:r>
              <a:rPr lang="en-US" dirty="0"/>
              <a:t>008     860501n| </a:t>
            </a:r>
            <a:r>
              <a:rPr lang="en-US" dirty="0" err="1"/>
              <a:t>a</a:t>
            </a:r>
            <a:r>
              <a:rPr lang="en-US" dirty="0" err="1">
                <a:solidFill>
                  <a:srgbClr val="FF0000"/>
                </a:solidFill>
              </a:rPr>
              <a:t>z</a:t>
            </a:r>
            <a:r>
              <a:rPr lang="en-US" dirty="0" err="1"/>
              <a:t>annaab</a:t>
            </a:r>
            <a:r>
              <a:rPr lang="en-US" dirty="0"/>
              <a:t>       </a:t>
            </a:r>
            <a:r>
              <a:rPr lang="en-US" dirty="0" smtClean="0"/>
              <a:t>|n </a:t>
            </a:r>
            <a:r>
              <a:rPr lang="en-US" dirty="0" err="1"/>
              <a:t>aaa</a:t>
            </a:r>
            <a:r>
              <a:rPr lang="en-US" dirty="0"/>
              <a:t>      </a:t>
            </a:r>
          </a:p>
          <a:p>
            <a:pPr>
              <a:buNone/>
            </a:pPr>
            <a:r>
              <a:rPr lang="en-US" dirty="0" smtClean="0"/>
              <a:t>010      $a n  88202651 </a:t>
            </a:r>
            <a:endParaRPr lang="en-US" dirty="0"/>
          </a:p>
          <a:p>
            <a:pPr>
              <a:buNone/>
            </a:pPr>
            <a:r>
              <a:rPr lang="en-US" dirty="0" smtClean="0"/>
              <a:t>040      $a </a:t>
            </a:r>
            <a:r>
              <a:rPr lang="en-US" dirty="0"/>
              <a:t>DLC </a:t>
            </a:r>
            <a:r>
              <a:rPr lang="en-US" dirty="0" smtClean="0">
                <a:solidFill>
                  <a:srgbClr val="FF0000"/>
                </a:solidFill>
              </a:rPr>
              <a:t>$b </a:t>
            </a:r>
            <a:r>
              <a:rPr lang="en-US" dirty="0">
                <a:solidFill>
                  <a:srgbClr val="FF0000"/>
                </a:solidFill>
              </a:rPr>
              <a:t>eng </a:t>
            </a:r>
            <a:r>
              <a:rPr lang="en-US" dirty="0" smtClean="0">
                <a:solidFill>
                  <a:srgbClr val="FF0000"/>
                </a:solidFill>
              </a:rPr>
              <a:t>$e </a:t>
            </a:r>
            <a:r>
              <a:rPr lang="en-US" dirty="0" err="1">
                <a:solidFill>
                  <a:srgbClr val="FF0000"/>
                </a:solidFill>
              </a:rPr>
              <a:t>rda</a:t>
            </a:r>
            <a:r>
              <a:rPr lang="en-US" dirty="0"/>
              <a:t> </a:t>
            </a:r>
            <a:r>
              <a:rPr lang="en-US" dirty="0" smtClean="0"/>
              <a:t>   	$c </a:t>
            </a:r>
            <a:r>
              <a:rPr lang="en-US" dirty="0"/>
              <a:t>DLC </a:t>
            </a:r>
            <a:r>
              <a:rPr lang="en-US" dirty="0" smtClean="0"/>
              <a:t>$d DLC</a:t>
            </a:r>
            <a:endParaRPr lang="en-US" dirty="0"/>
          </a:p>
          <a:p>
            <a:pPr>
              <a:buNone/>
            </a:pPr>
            <a:r>
              <a:rPr lang="en-US" dirty="0" smtClean="0"/>
              <a:t>100 1_ $a </a:t>
            </a:r>
            <a:r>
              <a:rPr lang="en-US" dirty="0" err="1" smtClean="0"/>
              <a:t>Smithers</a:t>
            </a:r>
            <a:r>
              <a:rPr lang="en-US" dirty="0" smtClean="0"/>
              <a:t>, Elaine </a:t>
            </a:r>
            <a:r>
              <a:rPr lang="en-US" dirty="0" err="1" smtClean="0"/>
              <a:t>Vertz</a:t>
            </a:r>
            <a:endParaRPr lang="en-US" dirty="0" smtClean="0"/>
          </a:p>
        </p:txBody>
      </p:sp>
      <p:sp>
        <p:nvSpPr>
          <p:cNvPr id="5" name="Footer Placeholder 4"/>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Changes</a:t>
            </a:r>
            <a:endParaRPr lang="en-US" dirty="0"/>
          </a:p>
        </p:txBody>
      </p:sp>
      <p:sp>
        <p:nvSpPr>
          <p:cNvPr id="3" name="Content Placeholder 2"/>
          <p:cNvSpPr>
            <a:spLocks noGrp="1"/>
          </p:cNvSpPr>
          <p:nvPr>
            <p:ph sz="half" idx="1"/>
          </p:nvPr>
        </p:nvSpPr>
        <p:spPr>
          <a:xfrm>
            <a:off x="228600" y="1600200"/>
            <a:ext cx="4267200" cy="4525963"/>
          </a:xfrm>
        </p:spPr>
        <p:txBody>
          <a:bodyPr>
            <a:normAutofit fontScale="92500" lnSpcReduction="10000"/>
          </a:bodyPr>
          <a:lstStyle/>
          <a:p>
            <a:pPr>
              <a:buNone/>
            </a:pPr>
            <a:r>
              <a:rPr lang="en-US" i="1" dirty="0"/>
              <a:t>AACR2 record before </a:t>
            </a:r>
            <a:r>
              <a:rPr lang="en-US" i="1" dirty="0" smtClean="0"/>
              <a:t>conversion</a:t>
            </a:r>
            <a:endParaRPr lang="en-US" dirty="0"/>
          </a:p>
          <a:p>
            <a:pPr>
              <a:buNone/>
            </a:pPr>
            <a:r>
              <a:rPr lang="en-US" dirty="0"/>
              <a:t> </a:t>
            </a:r>
          </a:p>
          <a:p>
            <a:pPr>
              <a:buNone/>
            </a:pPr>
            <a:r>
              <a:rPr lang="en-US" dirty="0"/>
              <a:t>008     860501n| </a:t>
            </a:r>
            <a:r>
              <a:rPr lang="en-US" dirty="0" err="1"/>
              <a:t>acannaab</a:t>
            </a:r>
            <a:r>
              <a:rPr lang="en-US" dirty="0"/>
              <a:t>           </a:t>
            </a:r>
            <a:r>
              <a:rPr lang="en-US" dirty="0" smtClean="0"/>
              <a:t>|n </a:t>
            </a:r>
            <a:r>
              <a:rPr lang="en-US" dirty="0" err="1"/>
              <a:t>aaa</a:t>
            </a:r>
            <a:r>
              <a:rPr lang="en-US" dirty="0"/>
              <a:t>      </a:t>
            </a:r>
          </a:p>
          <a:p>
            <a:pPr>
              <a:buNone/>
            </a:pPr>
            <a:r>
              <a:rPr lang="en-US" dirty="0" smtClean="0"/>
              <a:t>010     $a </a:t>
            </a:r>
            <a:r>
              <a:rPr lang="en-US" dirty="0"/>
              <a:t>n  85325223 </a:t>
            </a:r>
          </a:p>
          <a:p>
            <a:pPr>
              <a:buNone/>
            </a:pPr>
            <a:r>
              <a:rPr lang="en-US" dirty="0" smtClean="0"/>
              <a:t>040     $a </a:t>
            </a:r>
            <a:r>
              <a:rPr lang="en-US" dirty="0"/>
              <a:t>DLC </a:t>
            </a:r>
            <a:r>
              <a:rPr lang="en-US" dirty="0" smtClean="0"/>
              <a:t>$b </a:t>
            </a:r>
            <a:r>
              <a:rPr lang="en-US" dirty="0"/>
              <a:t>eng </a:t>
            </a:r>
            <a:r>
              <a:rPr lang="en-US" dirty="0" smtClean="0"/>
              <a:t>$c </a:t>
            </a:r>
            <a:r>
              <a:rPr lang="en-US" dirty="0"/>
              <a:t>DLC </a:t>
            </a:r>
            <a:r>
              <a:rPr lang="en-US" dirty="0" smtClean="0"/>
              <a:t>	$d </a:t>
            </a:r>
            <a:r>
              <a:rPr lang="en-US" dirty="0" err="1"/>
              <a:t>Uk</a:t>
            </a:r>
            <a:endParaRPr lang="en-US" dirty="0"/>
          </a:p>
          <a:p>
            <a:pPr>
              <a:buNone/>
            </a:pPr>
            <a:r>
              <a:rPr lang="en-US" dirty="0" smtClean="0"/>
              <a:t>100 1_ $a </a:t>
            </a:r>
            <a:r>
              <a:rPr lang="en-US" dirty="0"/>
              <a:t>Smith, Roland, </a:t>
            </a:r>
            <a:r>
              <a:rPr lang="en-US" dirty="0" smtClean="0"/>
              <a:t>$d </a:t>
            </a:r>
            <a:r>
              <a:rPr lang="en-US" dirty="0"/>
              <a:t>1943 Apr. 11-</a:t>
            </a:r>
          </a:p>
          <a:p>
            <a:pPr>
              <a:buNone/>
            </a:pPr>
            <a:endParaRPr lang="en-US" dirty="0"/>
          </a:p>
        </p:txBody>
      </p:sp>
      <p:sp>
        <p:nvSpPr>
          <p:cNvPr id="4" name="Content Placeholder 3"/>
          <p:cNvSpPr>
            <a:spLocks noGrp="1"/>
          </p:cNvSpPr>
          <p:nvPr>
            <p:ph sz="half" idx="2"/>
          </p:nvPr>
        </p:nvSpPr>
        <p:spPr>
          <a:xfrm>
            <a:off x="4648200" y="1600200"/>
            <a:ext cx="4267200" cy="5257800"/>
          </a:xfrm>
        </p:spPr>
        <p:txBody>
          <a:bodyPr>
            <a:normAutofit fontScale="92500" lnSpcReduction="10000"/>
          </a:bodyPr>
          <a:lstStyle/>
          <a:p>
            <a:pPr>
              <a:buNone/>
            </a:pPr>
            <a:r>
              <a:rPr lang="en-US" i="1" dirty="0" smtClean="0"/>
              <a:t>RDA record after conversion</a:t>
            </a:r>
          </a:p>
          <a:p>
            <a:pPr>
              <a:buNone/>
            </a:pPr>
            <a:endParaRPr lang="en-US" i="1" dirty="0"/>
          </a:p>
          <a:p>
            <a:pPr>
              <a:buNone/>
            </a:pPr>
            <a:r>
              <a:rPr lang="en-US" dirty="0"/>
              <a:t>008     860501n| </a:t>
            </a:r>
            <a:r>
              <a:rPr lang="en-US" dirty="0" err="1"/>
              <a:t>a</a:t>
            </a:r>
            <a:r>
              <a:rPr lang="en-US" dirty="0" err="1">
                <a:solidFill>
                  <a:srgbClr val="FF0000"/>
                </a:solidFill>
              </a:rPr>
              <a:t>z</a:t>
            </a:r>
            <a:r>
              <a:rPr lang="en-US" dirty="0" err="1"/>
              <a:t>annaab</a:t>
            </a:r>
            <a:r>
              <a:rPr lang="en-US" dirty="0"/>
              <a:t>       </a:t>
            </a:r>
            <a:r>
              <a:rPr lang="en-US" dirty="0" smtClean="0"/>
              <a:t>|</a:t>
            </a:r>
            <a:r>
              <a:rPr lang="en-US" dirty="0">
                <a:solidFill>
                  <a:srgbClr val="FF0000"/>
                </a:solidFill>
              </a:rPr>
              <a:t>a</a:t>
            </a:r>
            <a:r>
              <a:rPr lang="en-US" dirty="0"/>
              <a:t> </a:t>
            </a:r>
            <a:r>
              <a:rPr lang="en-US" dirty="0" err="1"/>
              <a:t>aaa</a:t>
            </a:r>
            <a:r>
              <a:rPr lang="en-US" dirty="0"/>
              <a:t>      </a:t>
            </a:r>
          </a:p>
          <a:p>
            <a:pPr>
              <a:buNone/>
            </a:pPr>
            <a:r>
              <a:rPr lang="en-US" dirty="0" smtClean="0"/>
              <a:t>010      $a </a:t>
            </a:r>
            <a:r>
              <a:rPr lang="en-US" dirty="0"/>
              <a:t>n  85325223 </a:t>
            </a:r>
          </a:p>
          <a:p>
            <a:pPr>
              <a:buNone/>
            </a:pPr>
            <a:r>
              <a:rPr lang="en-US" dirty="0" smtClean="0"/>
              <a:t>040      $a </a:t>
            </a:r>
            <a:r>
              <a:rPr lang="en-US" dirty="0"/>
              <a:t>DLC </a:t>
            </a:r>
            <a:r>
              <a:rPr lang="en-US" dirty="0" smtClean="0"/>
              <a:t>$b </a:t>
            </a:r>
            <a:r>
              <a:rPr lang="en-US" dirty="0"/>
              <a:t>eng </a:t>
            </a:r>
            <a:r>
              <a:rPr lang="en-US" dirty="0" smtClean="0">
                <a:solidFill>
                  <a:srgbClr val="FF0000"/>
                </a:solidFill>
              </a:rPr>
              <a:t>$e </a:t>
            </a:r>
            <a:r>
              <a:rPr lang="en-US" dirty="0" err="1">
                <a:solidFill>
                  <a:srgbClr val="FF0000"/>
                </a:solidFill>
              </a:rPr>
              <a:t>rda</a:t>
            </a:r>
            <a:r>
              <a:rPr lang="en-US" dirty="0"/>
              <a:t> </a:t>
            </a:r>
            <a:r>
              <a:rPr lang="en-US" dirty="0" smtClean="0"/>
              <a:t>   	$c </a:t>
            </a:r>
            <a:r>
              <a:rPr lang="en-US" dirty="0"/>
              <a:t>DLC </a:t>
            </a:r>
            <a:r>
              <a:rPr lang="en-US" dirty="0" smtClean="0"/>
              <a:t>$d </a:t>
            </a:r>
            <a:r>
              <a:rPr lang="en-US" dirty="0" err="1"/>
              <a:t>Uk</a:t>
            </a:r>
            <a:endParaRPr lang="en-US" dirty="0"/>
          </a:p>
          <a:p>
            <a:pPr>
              <a:buNone/>
            </a:pPr>
            <a:r>
              <a:rPr lang="en-US" dirty="0" smtClean="0">
                <a:solidFill>
                  <a:srgbClr val="FF0000"/>
                </a:solidFill>
              </a:rPr>
              <a:t>046      $f 19430411</a:t>
            </a:r>
            <a:endParaRPr lang="en-US" dirty="0">
              <a:solidFill>
                <a:srgbClr val="FF0000"/>
              </a:solidFill>
            </a:endParaRPr>
          </a:p>
          <a:p>
            <a:pPr>
              <a:buNone/>
            </a:pPr>
            <a:r>
              <a:rPr lang="en-US" dirty="0" smtClean="0"/>
              <a:t>100 1_ $a </a:t>
            </a:r>
            <a:r>
              <a:rPr lang="en-US" dirty="0"/>
              <a:t>Smith, Roland, |d 1943 </a:t>
            </a:r>
            <a:r>
              <a:rPr lang="en-US" dirty="0">
                <a:solidFill>
                  <a:srgbClr val="FF0000"/>
                </a:solidFill>
              </a:rPr>
              <a:t>April </a:t>
            </a:r>
            <a:r>
              <a:rPr lang="en-US" dirty="0" smtClean="0"/>
              <a:t>11-</a:t>
            </a:r>
          </a:p>
          <a:p>
            <a:pPr>
              <a:buNone/>
            </a:pPr>
            <a:r>
              <a:rPr lang="en-US" dirty="0" smtClean="0">
                <a:solidFill>
                  <a:srgbClr val="FF0000"/>
                </a:solidFill>
              </a:rPr>
              <a:t>400 1_ $w </a:t>
            </a:r>
            <a:r>
              <a:rPr lang="en-US" dirty="0" err="1" smtClean="0">
                <a:solidFill>
                  <a:srgbClr val="FF0000"/>
                </a:solidFill>
              </a:rPr>
              <a:t>nnea</a:t>
            </a:r>
            <a:r>
              <a:rPr lang="en-US" dirty="0" smtClean="0">
                <a:solidFill>
                  <a:srgbClr val="FF0000"/>
                </a:solidFill>
              </a:rPr>
              <a:t> $a Smith, Roland, $d 1943 Apr. 11-</a:t>
            </a:r>
            <a:endParaRPr lang="en-US" dirty="0">
              <a:solidFill>
                <a:srgbClr val="FF0000"/>
              </a:solidFill>
            </a:endParaRPr>
          </a:p>
          <a:p>
            <a:pPr>
              <a:buNone/>
            </a:pPr>
            <a:endParaRPr lang="en-US" i="1" dirty="0"/>
          </a:p>
        </p:txBody>
      </p:sp>
      <p:sp>
        <p:nvSpPr>
          <p:cNvPr id="5" name="Footer Placeholder 4"/>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Examples of Changes</a:t>
            </a:r>
            <a:endParaRPr lang="en-US" dirty="0"/>
          </a:p>
        </p:txBody>
      </p:sp>
      <p:sp>
        <p:nvSpPr>
          <p:cNvPr id="3" name="Content Placeholder 2"/>
          <p:cNvSpPr>
            <a:spLocks noGrp="1"/>
          </p:cNvSpPr>
          <p:nvPr>
            <p:ph sz="half" idx="1"/>
          </p:nvPr>
        </p:nvSpPr>
        <p:spPr>
          <a:xfrm>
            <a:off x="228600" y="1219200"/>
            <a:ext cx="4267200" cy="4525963"/>
          </a:xfrm>
        </p:spPr>
        <p:txBody>
          <a:bodyPr>
            <a:normAutofit fontScale="47500" lnSpcReduction="20000"/>
          </a:bodyPr>
          <a:lstStyle/>
          <a:p>
            <a:pPr>
              <a:buNone/>
            </a:pPr>
            <a:r>
              <a:rPr lang="en-US" sz="4200" i="1" dirty="0"/>
              <a:t>AACR2 record before </a:t>
            </a:r>
            <a:r>
              <a:rPr lang="en-US" sz="4200" i="1" dirty="0" smtClean="0"/>
              <a:t>conversion</a:t>
            </a:r>
            <a:endParaRPr lang="en-US" sz="4200" dirty="0"/>
          </a:p>
          <a:p>
            <a:pPr>
              <a:buNone/>
            </a:pPr>
            <a:r>
              <a:rPr lang="en-US" sz="4200" dirty="0"/>
              <a:t> </a:t>
            </a:r>
            <a:endParaRPr lang="en-US" sz="4200" dirty="0" smtClean="0"/>
          </a:p>
          <a:p>
            <a:pPr>
              <a:buNone/>
            </a:pPr>
            <a:r>
              <a:rPr lang="en-US" sz="4200" dirty="0" smtClean="0"/>
              <a:t>008    961104n| </a:t>
            </a:r>
            <a:r>
              <a:rPr lang="en-US" sz="4200" dirty="0" err="1" smtClean="0"/>
              <a:t>acannaab</a:t>
            </a:r>
            <a:r>
              <a:rPr lang="en-US" sz="4200" dirty="0" smtClean="0"/>
              <a:t> |a </a:t>
            </a:r>
            <a:r>
              <a:rPr lang="en-US" sz="4200" dirty="0" err="1" smtClean="0"/>
              <a:t>ana</a:t>
            </a:r>
            <a:r>
              <a:rPr lang="en-US" sz="4200" dirty="0" smtClean="0"/>
              <a:t> c</a:t>
            </a:r>
          </a:p>
          <a:p>
            <a:pPr>
              <a:buNone/>
            </a:pPr>
            <a:r>
              <a:rPr lang="en-US" sz="4200" dirty="0" smtClean="0"/>
              <a:t>010    $a no 96057488  $z n  92099552 </a:t>
            </a:r>
          </a:p>
          <a:p>
            <a:pPr>
              <a:buNone/>
            </a:pPr>
            <a:r>
              <a:rPr lang="en-US" sz="4200" dirty="0" smtClean="0"/>
              <a:t>040    $a </a:t>
            </a:r>
            <a:r>
              <a:rPr lang="en-US" sz="4200" dirty="0" err="1" smtClean="0"/>
              <a:t>IWhN</a:t>
            </a:r>
            <a:r>
              <a:rPr lang="en-US" sz="4200" dirty="0" smtClean="0"/>
              <a:t> $c </a:t>
            </a:r>
            <a:r>
              <a:rPr lang="en-US" sz="4200" dirty="0" err="1" smtClean="0"/>
              <a:t>IWhN</a:t>
            </a:r>
            <a:r>
              <a:rPr lang="en-US" sz="4200" dirty="0" smtClean="0"/>
              <a:t> $d DLC</a:t>
            </a:r>
          </a:p>
          <a:p>
            <a:pPr>
              <a:buNone/>
            </a:pPr>
            <a:r>
              <a:rPr lang="en-US" sz="4200" dirty="0" smtClean="0"/>
              <a:t>110 1_ $a Chicago (Ill.). $b Dept. of Planning and Development</a:t>
            </a:r>
          </a:p>
          <a:p>
            <a:pPr>
              <a:buNone/>
            </a:pPr>
            <a:r>
              <a:rPr lang="en-US" sz="4200" dirty="0" smtClean="0"/>
              <a:t>410 1_ $a Chicago (Ill.). $b Dept. of Planning &amp; Development</a:t>
            </a:r>
          </a:p>
          <a:p>
            <a:pPr>
              <a:buNone/>
            </a:pPr>
            <a:r>
              <a:rPr lang="en-US" sz="4200" dirty="0" smtClean="0"/>
              <a:t>410 1_ $a Chicago (Ill.). $b Planning and Development, Dept. of</a:t>
            </a:r>
          </a:p>
          <a:p>
            <a:pPr>
              <a:buNone/>
            </a:pPr>
            <a:r>
              <a:rPr lang="en-US" sz="4200" dirty="0" smtClean="0"/>
              <a:t>510 1_ $w a $a Chicago (Ill.). $b Dept. of Planning</a:t>
            </a:r>
          </a:p>
          <a:p>
            <a:pPr>
              <a:buNone/>
            </a:pPr>
            <a:endParaRPr lang="en-US" dirty="0"/>
          </a:p>
        </p:txBody>
      </p:sp>
      <p:sp>
        <p:nvSpPr>
          <p:cNvPr id="4" name="Content Placeholder 3"/>
          <p:cNvSpPr>
            <a:spLocks noGrp="1"/>
          </p:cNvSpPr>
          <p:nvPr>
            <p:ph sz="half" idx="2"/>
          </p:nvPr>
        </p:nvSpPr>
        <p:spPr>
          <a:xfrm>
            <a:off x="4648200" y="1143000"/>
            <a:ext cx="4267200" cy="5257800"/>
          </a:xfrm>
        </p:spPr>
        <p:txBody>
          <a:bodyPr>
            <a:noAutofit/>
          </a:bodyPr>
          <a:lstStyle/>
          <a:p>
            <a:pPr>
              <a:buNone/>
            </a:pPr>
            <a:r>
              <a:rPr lang="en-US" sz="2000" i="1" dirty="0" smtClean="0"/>
              <a:t>RDA record after conversion</a:t>
            </a:r>
          </a:p>
          <a:p>
            <a:pPr>
              <a:spcBef>
                <a:spcPts val="0"/>
              </a:spcBef>
              <a:buNone/>
            </a:pPr>
            <a:endParaRPr lang="en-US" sz="2000" i="1" dirty="0"/>
          </a:p>
          <a:p>
            <a:pPr>
              <a:buNone/>
            </a:pPr>
            <a:r>
              <a:rPr lang="en-US" sz="2000" dirty="0" smtClean="0"/>
              <a:t>008      961104n| </a:t>
            </a:r>
            <a:r>
              <a:rPr lang="en-US" sz="2000" dirty="0" err="1" smtClean="0"/>
              <a:t>a</a:t>
            </a:r>
            <a:r>
              <a:rPr lang="en-US" sz="2000" dirty="0" err="1" smtClean="0">
                <a:solidFill>
                  <a:srgbClr val="FF0000"/>
                </a:solidFill>
              </a:rPr>
              <a:t>z</a:t>
            </a:r>
            <a:r>
              <a:rPr lang="en-US" sz="2000" dirty="0" err="1" smtClean="0"/>
              <a:t>annaab</a:t>
            </a:r>
            <a:r>
              <a:rPr lang="en-US" sz="2000" dirty="0" smtClean="0"/>
              <a:t> |a </a:t>
            </a:r>
            <a:r>
              <a:rPr lang="en-US" sz="2000" dirty="0" err="1" smtClean="0"/>
              <a:t>ana</a:t>
            </a:r>
            <a:r>
              <a:rPr lang="en-US" sz="2000" dirty="0" smtClean="0"/>
              <a:t> c</a:t>
            </a:r>
          </a:p>
          <a:p>
            <a:pPr>
              <a:buNone/>
            </a:pPr>
            <a:r>
              <a:rPr lang="en-US" sz="2000" dirty="0" smtClean="0"/>
              <a:t>010      $a no 96057488  $z n  92099552 </a:t>
            </a:r>
          </a:p>
          <a:p>
            <a:pPr>
              <a:buNone/>
            </a:pPr>
            <a:r>
              <a:rPr lang="en-US" sz="2000" dirty="0" smtClean="0"/>
              <a:t>040      $a </a:t>
            </a:r>
            <a:r>
              <a:rPr lang="en-US" sz="2000" dirty="0" err="1" smtClean="0"/>
              <a:t>IWhN</a:t>
            </a:r>
            <a:r>
              <a:rPr lang="en-US" sz="2000" dirty="0" smtClean="0"/>
              <a:t> </a:t>
            </a:r>
            <a:r>
              <a:rPr lang="en-US" sz="2000" dirty="0" smtClean="0">
                <a:solidFill>
                  <a:srgbClr val="FF0000"/>
                </a:solidFill>
              </a:rPr>
              <a:t>$b eng $e </a:t>
            </a:r>
            <a:r>
              <a:rPr lang="en-US" sz="2000" dirty="0" err="1" smtClean="0">
                <a:solidFill>
                  <a:srgbClr val="FF0000"/>
                </a:solidFill>
              </a:rPr>
              <a:t>rda</a:t>
            </a:r>
            <a:r>
              <a:rPr lang="en-US" sz="2000" dirty="0" smtClean="0">
                <a:solidFill>
                  <a:srgbClr val="FF0000"/>
                </a:solidFill>
              </a:rPr>
              <a:t> </a:t>
            </a:r>
            <a:r>
              <a:rPr lang="en-US" sz="2000" dirty="0" smtClean="0"/>
              <a:t>$c </a:t>
            </a:r>
            <a:r>
              <a:rPr lang="en-US" sz="2000" dirty="0" err="1" smtClean="0"/>
              <a:t>IWhN</a:t>
            </a:r>
            <a:r>
              <a:rPr lang="en-US" sz="2000" dirty="0" smtClean="0"/>
              <a:t> $d DLC</a:t>
            </a:r>
          </a:p>
          <a:p>
            <a:pPr>
              <a:buNone/>
            </a:pPr>
            <a:r>
              <a:rPr lang="en-US" sz="2000" dirty="0" smtClean="0"/>
              <a:t>110 1_ $a Chicago (Ill.). $b </a:t>
            </a:r>
            <a:r>
              <a:rPr lang="en-US" sz="2000" dirty="0" smtClean="0">
                <a:solidFill>
                  <a:srgbClr val="FF0000"/>
                </a:solidFill>
              </a:rPr>
              <a:t>Department</a:t>
            </a:r>
            <a:r>
              <a:rPr lang="en-US" sz="2000" dirty="0" smtClean="0"/>
              <a:t> of Planning and Development</a:t>
            </a:r>
          </a:p>
          <a:p>
            <a:pPr>
              <a:buNone/>
            </a:pPr>
            <a:r>
              <a:rPr lang="en-US" sz="2000" dirty="0" smtClean="0"/>
              <a:t>410 1_ $a Chicago (Ill.). $b </a:t>
            </a:r>
            <a:r>
              <a:rPr lang="en-US" sz="2000" dirty="0" smtClean="0">
                <a:solidFill>
                  <a:srgbClr val="FF0000"/>
                </a:solidFill>
              </a:rPr>
              <a:t>Department</a:t>
            </a:r>
            <a:r>
              <a:rPr lang="en-US" sz="2000" dirty="0" smtClean="0"/>
              <a:t> of Planning &amp; Development</a:t>
            </a:r>
          </a:p>
          <a:p>
            <a:pPr>
              <a:buNone/>
            </a:pPr>
            <a:r>
              <a:rPr lang="en-US" sz="2000" dirty="0" smtClean="0">
                <a:solidFill>
                  <a:srgbClr val="FF0000"/>
                </a:solidFill>
              </a:rPr>
              <a:t>410 1_ $w </a:t>
            </a:r>
            <a:r>
              <a:rPr lang="en-US" sz="2000" dirty="0" err="1" smtClean="0">
                <a:solidFill>
                  <a:srgbClr val="FF0000"/>
                </a:solidFill>
              </a:rPr>
              <a:t>nnea</a:t>
            </a:r>
            <a:r>
              <a:rPr lang="en-US" sz="2000" dirty="0" smtClean="0">
                <a:solidFill>
                  <a:srgbClr val="FF0000"/>
                </a:solidFill>
              </a:rPr>
              <a:t> $a Chicago (Ill.). $b Dept. of Planning and Development</a:t>
            </a:r>
          </a:p>
          <a:p>
            <a:pPr>
              <a:buNone/>
            </a:pPr>
            <a:r>
              <a:rPr lang="en-US" sz="2000" dirty="0" smtClean="0"/>
              <a:t>410 1_ $a Chicago (Ill.). $b Planning and Development, </a:t>
            </a:r>
            <a:r>
              <a:rPr lang="en-US" sz="2000" dirty="0" smtClean="0">
                <a:solidFill>
                  <a:srgbClr val="FF0000"/>
                </a:solidFill>
              </a:rPr>
              <a:t>Department</a:t>
            </a:r>
            <a:r>
              <a:rPr lang="en-US" sz="2000" dirty="0" smtClean="0"/>
              <a:t> of</a:t>
            </a:r>
          </a:p>
          <a:p>
            <a:pPr>
              <a:buNone/>
            </a:pPr>
            <a:r>
              <a:rPr lang="en-US" sz="2000" dirty="0" smtClean="0"/>
              <a:t>510 1_ $w a $a Chicago (Ill.). $b </a:t>
            </a:r>
            <a:r>
              <a:rPr lang="en-US" sz="2000" dirty="0" smtClean="0">
                <a:solidFill>
                  <a:srgbClr val="FF0000"/>
                </a:solidFill>
              </a:rPr>
              <a:t>Department</a:t>
            </a:r>
            <a:r>
              <a:rPr lang="en-US" sz="2000" dirty="0" smtClean="0"/>
              <a:t> of Planning</a:t>
            </a:r>
            <a:endParaRPr lang="en-US" sz="2000" i="1" dirty="0"/>
          </a:p>
        </p:txBody>
      </p:sp>
      <p:sp>
        <p:nvSpPr>
          <p:cNvPr id="5" name="Footer Placeholder 4"/>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Examples of Changes</a:t>
            </a:r>
            <a:endParaRPr lang="en-US" dirty="0"/>
          </a:p>
        </p:txBody>
      </p:sp>
      <p:sp>
        <p:nvSpPr>
          <p:cNvPr id="3" name="Content Placeholder 2"/>
          <p:cNvSpPr>
            <a:spLocks noGrp="1"/>
          </p:cNvSpPr>
          <p:nvPr>
            <p:ph sz="half" idx="1"/>
          </p:nvPr>
        </p:nvSpPr>
        <p:spPr>
          <a:xfrm>
            <a:off x="228600" y="1066800"/>
            <a:ext cx="4267200" cy="4525963"/>
          </a:xfrm>
        </p:spPr>
        <p:txBody>
          <a:bodyPr>
            <a:noAutofit/>
          </a:bodyPr>
          <a:lstStyle/>
          <a:p>
            <a:pPr>
              <a:buNone/>
            </a:pPr>
            <a:r>
              <a:rPr lang="en-US" sz="1900" i="1" dirty="0"/>
              <a:t>AACR2 record before </a:t>
            </a:r>
            <a:r>
              <a:rPr lang="en-US" sz="1900" i="1" dirty="0" smtClean="0"/>
              <a:t>conversion</a:t>
            </a:r>
            <a:endParaRPr lang="en-US" sz="1900" dirty="0"/>
          </a:p>
          <a:p>
            <a:pPr>
              <a:buNone/>
            </a:pPr>
            <a:r>
              <a:rPr lang="en-US" sz="1900" dirty="0"/>
              <a:t> </a:t>
            </a:r>
            <a:endParaRPr lang="en-US" sz="1900" dirty="0" smtClean="0"/>
          </a:p>
          <a:p>
            <a:pPr>
              <a:buNone/>
            </a:pPr>
            <a:r>
              <a:rPr lang="pt-BR" sz="1900" dirty="0" smtClean="0"/>
              <a:t>008     800320n| acannaabn |a ana </a:t>
            </a:r>
          </a:p>
          <a:p>
            <a:pPr>
              <a:buNone/>
            </a:pPr>
            <a:r>
              <a:rPr lang="pt-BR" sz="1900" dirty="0" smtClean="0"/>
              <a:t>010      $a n 79139440</a:t>
            </a:r>
          </a:p>
          <a:p>
            <a:pPr>
              <a:buNone/>
            </a:pPr>
            <a:r>
              <a:rPr lang="en-US" sz="1900" dirty="0" smtClean="0"/>
              <a:t>040      $a DLC $b eng $c DLC $d DLC $d </a:t>
            </a:r>
            <a:r>
              <a:rPr lang="en-US" sz="1900" dirty="0" err="1" smtClean="0"/>
              <a:t>OCoLC</a:t>
            </a:r>
            <a:r>
              <a:rPr lang="en-US" sz="1900" dirty="0" smtClean="0"/>
              <a:t> $d DLC</a:t>
            </a:r>
          </a:p>
          <a:p>
            <a:pPr>
              <a:buNone/>
            </a:pPr>
            <a:r>
              <a:rPr lang="vi-VN" sz="1900" dirty="0" smtClean="0">
                <a:latin typeface="Calibri" pitchFamily="34" charset="0"/>
                <a:cs typeface="Calibri" pitchFamily="34" charset="0"/>
              </a:rPr>
              <a:t>130 _0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a Bible.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O.T.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Judges</a:t>
            </a:r>
            <a:endParaRPr lang="en-US" sz="1900" dirty="0" smtClean="0">
              <a:latin typeface="Calibri" pitchFamily="34" charset="0"/>
              <a:cs typeface="Calibri" pitchFamily="34" charset="0"/>
            </a:endParaRPr>
          </a:p>
          <a:p>
            <a:pPr>
              <a:buNone/>
            </a:pPr>
            <a:r>
              <a:rPr lang="vi-VN" sz="1900" dirty="0" smtClean="0">
                <a:latin typeface="Calibri" pitchFamily="34" charset="0"/>
                <a:cs typeface="Calibri" pitchFamily="34" charset="0"/>
              </a:rPr>
              <a:t>430 _0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a Bible.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Judges </a:t>
            </a:r>
            <a:endParaRPr lang="en-US" sz="1900" dirty="0" smtClean="0">
              <a:latin typeface="Calibri" pitchFamily="34" charset="0"/>
              <a:cs typeface="Calibri" pitchFamily="34" charset="0"/>
            </a:endParaRPr>
          </a:p>
          <a:p>
            <a:pPr>
              <a:buNone/>
            </a:pPr>
            <a:r>
              <a:rPr lang="vi-VN" sz="1900" dirty="0" smtClean="0">
                <a:latin typeface="Calibri" pitchFamily="34" charset="0"/>
                <a:cs typeface="Calibri" pitchFamily="34" charset="0"/>
              </a:rPr>
              <a:t>430 _0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a Judges (Book of the Old Testament) </a:t>
            </a:r>
            <a:endParaRPr lang="en-US" sz="1900" dirty="0" smtClean="0">
              <a:latin typeface="Calibri" pitchFamily="34" charset="0"/>
              <a:cs typeface="Calibri" pitchFamily="34" charset="0"/>
            </a:endParaRPr>
          </a:p>
          <a:p>
            <a:pPr>
              <a:buNone/>
            </a:pPr>
            <a:r>
              <a:rPr lang="vi-VN" sz="1900" dirty="0" smtClean="0">
                <a:latin typeface="Calibri" pitchFamily="34" charset="0"/>
                <a:cs typeface="Calibri" pitchFamily="34" charset="0"/>
              </a:rPr>
              <a:t>430 _0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a Shofṭim (Book of the Old Testament)</a:t>
            </a:r>
            <a:endParaRPr lang="en-US" sz="1900" dirty="0" smtClean="0">
              <a:latin typeface="Calibri" pitchFamily="34" charset="0"/>
              <a:cs typeface="Calibri" pitchFamily="34" charset="0"/>
            </a:endParaRPr>
          </a:p>
          <a:p>
            <a:pPr>
              <a:buNone/>
            </a:pPr>
            <a:r>
              <a:rPr lang="vi-VN" sz="1900" dirty="0" smtClean="0">
                <a:latin typeface="Calibri" pitchFamily="34" charset="0"/>
                <a:cs typeface="Calibri" pitchFamily="34" charset="0"/>
              </a:rPr>
              <a:t>430 _0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a Bible.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Shofṭim </a:t>
            </a:r>
            <a:endParaRPr lang="en-US" sz="1900" dirty="0" smtClean="0">
              <a:latin typeface="Calibri" pitchFamily="34" charset="0"/>
              <a:cs typeface="Calibri" pitchFamily="34" charset="0"/>
            </a:endParaRPr>
          </a:p>
          <a:p>
            <a:pPr>
              <a:buNone/>
            </a:pPr>
            <a:r>
              <a:rPr lang="vi-VN" sz="1900" dirty="0" smtClean="0">
                <a:latin typeface="Calibri" pitchFamily="34" charset="0"/>
                <a:cs typeface="Calibri" pitchFamily="34" charset="0"/>
              </a:rPr>
              <a:t>430 _0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a Bible.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O.T.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Shofṭim</a:t>
            </a:r>
            <a:endParaRPr lang="en-US" sz="1900" dirty="0" smtClean="0">
              <a:latin typeface="Calibri" pitchFamily="34" charset="0"/>
              <a:cs typeface="Calibri" pitchFamily="34" charset="0"/>
            </a:endParaRPr>
          </a:p>
          <a:p>
            <a:pPr>
              <a:buNone/>
            </a:pPr>
            <a:r>
              <a:rPr lang="vi-VN" sz="1900" dirty="0" smtClean="0">
                <a:latin typeface="Calibri" pitchFamily="34" charset="0"/>
                <a:cs typeface="Calibri" pitchFamily="34" charset="0"/>
              </a:rPr>
              <a:t>430 _0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a Bible.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Quḍāh </a:t>
            </a:r>
            <a:endParaRPr lang="en-US" sz="1900" dirty="0" smtClean="0">
              <a:latin typeface="Calibri" pitchFamily="34" charset="0"/>
              <a:cs typeface="Calibri" pitchFamily="34" charset="0"/>
            </a:endParaRPr>
          </a:p>
          <a:p>
            <a:pPr>
              <a:buNone/>
            </a:pPr>
            <a:r>
              <a:rPr lang="vi-VN" sz="1900" dirty="0" smtClean="0">
                <a:latin typeface="Calibri" pitchFamily="34" charset="0"/>
                <a:cs typeface="Calibri" pitchFamily="34" charset="0"/>
              </a:rPr>
              <a:t>430 _0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a Bible.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O.T. </a:t>
            </a:r>
            <a:r>
              <a:rPr lang="en-US" sz="1900" dirty="0" smtClean="0">
                <a:latin typeface="Calibri" pitchFamily="34" charset="0"/>
                <a:cs typeface="Calibri" pitchFamily="34" charset="0"/>
              </a:rPr>
              <a:t>$</a:t>
            </a:r>
            <a:r>
              <a:rPr lang="vi-VN" sz="1900" dirty="0" smtClean="0">
                <a:latin typeface="Calibri" pitchFamily="34" charset="0"/>
                <a:cs typeface="Calibri" pitchFamily="34" charset="0"/>
              </a:rPr>
              <a:t>p Quḍāh</a:t>
            </a:r>
            <a:endParaRPr lang="en-US" sz="1900" dirty="0">
              <a:latin typeface="Calibri" pitchFamily="34" charset="0"/>
              <a:cs typeface="Calibri" pitchFamily="34" charset="0"/>
            </a:endParaRPr>
          </a:p>
        </p:txBody>
      </p:sp>
      <p:sp>
        <p:nvSpPr>
          <p:cNvPr id="4" name="Content Placeholder 3"/>
          <p:cNvSpPr>
            <a:spLocks noGrp="1"/>
          </p:cNvSpPr>
          <p:nvPr>
            <p:ph sz="half" idx="2"/>
          </p:nvPr>
        </p:nvSpPr>
        <p:spPr>
          <a:xfrm>
            <a:off x="4648200" y="990600"/>
            <a:ext cx="4495800" cy="5715000"/>
          </a:xfrm>
        </p:spPr>
        <p:txBody>
          <a:bodyPr>
            <a:noAutofit/>
          </a:bodyPr>
          <a:lstStyle/>
          <a:p>
            <a:pPr>
              <a:buNone/>
            </a:pPr>
            <a:r>
              <a:rPr lang="en-US" sz="1820" i="1" dirty="0" smtClean="0"/>
              <a:t>RDA record after conversion</a:t>
            </a:r>
          </a:p>
          <a:p>
            <a:pPr>
              <a:spcBef>
                <a:spcPts val="0"/>
              </a:spcBef>
              <a:buNone/>
            </a:pPr>
            <a:endParaRPr lang="en-US" sz="2000" i="1" dirty="0"/>
          </a:p>
          <a:p>
            <a:pPr>
              <a:buNone/>
            </a:pPr>
            <a:r>
              <a:rPr lang="pt-BR" sz="1820" dirty="0" smtClean="0">
                <a:latin typeface="Calibri" pitchFamily="34" charset="0"/>
                <a:cs typeface="Calibri" pitchFamily="34" charset="0"/>
              </a:rPr>
              <a:t>008     800320n| a</a:t>
            </a:r>
            <a:r>
              <a:rPr lang="pt-BR" sz="1820" dirty="0" smtClean="0">
                <a:solidFill>
                  <a:srgbClr val="FF0000"/>
                </a:solidFill>
                <a:latin typeface="Calibri" pitchFamily="34" charset="0"/>
                <a:cs typeface="Calibri" pitchFamily="34" charset="0"/>
              </a:rPr>
              <a:t>z</a:t>
            </a:r>
            <a:r>
              <a:rPr lang="pt-BR" sz="1820" dirty="0" smtClean="0">
                <a:latin typeface="Calibri" pitchFamily="34" charset="0"/>
                <a:cs typeface="Calibri" pitchFamily="34" charset="0"/>
              </a:rPr>
              <a:t>annaabn |a ana </a:t>
            </a:r>
          </a:p>
          <a:p>
            <a:pPr>
              <a:buNone/>
            </a:pPr>
            <a:r>
              <a:rPr lang="pt-BR" sz="1820" dirty="0" smtClean="0">
                <a:latin typeface="Calibri" pitchFamily="34" charset="0"/>
                <a:cs typeface="Calibri" pitchFamily="34" charset="0"/>
              </a:rPr>
              <a:t>010      $a n 79139440</a:t>
            </a:r>
          </a:p>
          <a:p>
            <a:pPr>
              <a:buNone/>
            </a:pPr>
            <a:r>
              <a:rPr lang="en-US" sz="1820" dirty="0" smtClean="0">
                <a:latin typeface="Calibri" pitchFamily="34" charset="0"/>
                <a:cs typeface="Calibri" pitchFamily="34" charset="0"/>
              </a:rPr>
              <a:t>040      </a:t>
            </a:r>
            <a:r>
              <a:rPr lang="pt-BR" sz="1820" dirty="0" smtClean="0">
                <a:latin typeface="Calibri" pitchFamily="34" charset="0"/>
                <a:cs typeface="Calibri" pitchFamily="34" charset="0"/>
              </a:rPr>
              <a:t>$</a:t>
            </a:r>
            <a:r>
              <a:rPr lang="en-US" sz="1820" dirty="0" smtClean="0">
                <a:latin typeface="Calibri" pitchFamily="34" charset="0"/>
                <a:cs typeface="Calibri" pitchFamily="34" charset="0"/>
              </a:rPr>
              <a:t>a DLC </a:t>
            </a:r>
            <a:r>
              <a:rPr lang="pt-BR" sz="1820" dirty="0" smtClean="0">
                <a:latin typeface="Calibri" pitchFamily="34" charset="0"/>
                <a:cs typeface="Calibri" pitchFamily="34" charset="0"/>
              </a:rPr>
              <a:t>$</a:t>
            </a:r>
            <a:r>
              <a:rPr lang="en-US" sz="1820" dirty="0" smtClean="0">
                <a:latin typeface="Calibri" pitchFamily="34" charset="0"/>
                <a:cs typeface="Calibri" pitchFamily="34" charset="0"/>
              </a:rPr>
              <a:t>b eng  </a:t>
            </a:r>
            <a:r>
              <a:rPr lang="en-US" sz="1820" dirty="0" smtClean="0">
                <a:solidFill>
                  <a:srgbClr val="FF0000"/>
                </a:solidFill>
                <a:latin typeface="Calibri" pitchFamily="34" charset="0"/>
                <a:cs typeface="Calibri" pitchFamily="34" charset="0"/>
              </a:rPr>
              <a:t>$e </a:t>
            </a:r>
            <a:r>
              <a:rPr lang="en-US" sz="1820" dirty="0" err="1" smtClean="0">
                <a:solidFill>
                  <a:srgbClr val="FF0000"/>
                </a:solidFill>
                <a:latin typeface="Calibri" pitchFamily="34" charset="0"/>
                <a:cs typeface="Calibri" pitchFamily="34" charset="0"/>
              </a:rPr>
              <a:t>rda</a:t>
            </a:r>
            <a:r>
              <a:rPr lang="en-US" sz="1820" dirty="0" smtClean="0">
                <a:solidFill>
                  <a:srgbClr val="FF0000"/>
                </a:solidFill>
                <a:latin typeface="Calibri" pitchFamily="34" charset="0"/>
                <a:cs typeface="Calibri" pitchFamily="34" charset="0"/>
              </a:rPr>
              <a:t> </a:t>
            </a:r>
            <a:r>
              <a:rPr lang="pt-BR" sz="1820" dirty="0" smtClean="0">
                <a:latin typeface="Calibri" pitchFamily="34" charset="0"/>
                <a:cs typeface="Calibri" pitchFamily="34" charset="0"/>
              </a:rPr>
              <a:t>$</a:t>
            </a:r>
            <a:r>
              <a:rPr lang="en-US" sz="1820" dirty="0" smtClean="0">
                <a:latin typeface="Calibri" pitchFamily="34" charset="0"/>
                <a:cs typeface="Calibri" pitchFamily="34" charset="0"/>
              </a:rPr>
              <a:t>c DLC </a:t>
            </a:r>
            <a:r>
              <a:rPr lang="pt-BR" sz="1820" dirty="0" smtClean="0">
                <a:latin typeface="Calibri" pitchFamily="34" charset="0"/>
                <a:cs typeface="Calibri" pitchFamily="34" charset="0"/>
              </a:rPr>
              <a:t>$</a:t>
            </a:r>
            <a:r>
              <a:rPr lang="en-US" sz="1820" dirty="0" smtClean="0">
                <a:latin typeface="Calibri" pitchFamily="34" charset="0"/>
                <a:cs typeface="Calibri" pitchFamily="34" charset="0"/>
              </a:rPr>
              <a:t>d DLC </a:t>
            </a:r>
            <a:r>
              <a:rPr lang="pt-BR" sz="1820" dirty="0" smtClean="0">
                <a:latin typeface="Calibri" pitchFamily="34" charset="0"/>
                <a:cs typeface="Calibri" pitchFamily="34" charset="0"/>
              </a:rPr>
              <a:t>$</a:t>
            </a:r>
            <a:r>
              <a:rPr lang="en-US" sz="1820" dirty="0" smtClean="0">
                <a:latin typeface="Calibri" pitchFamily="34" charset="0"/>
                <a:cs typeface="Calibri" pitchFamily="34" charset="0"/>
              </a:rPr>
              <a:t>d </a:t>
            </a:r>
            <a:r>
              <a:rPr lang="en-US" sz="1820" dirty="0" err="1" smtClean="0">
                <a:latin typeface="Calibri" pitchFamily="34" charset="0"/>
                <a:cs typeface="Calibri" pitchFamily="34" charset="0"/>
              </a:rPr>
              <a:t>OCoLC</a:t>
            </a:r>
            <a:r>
              <a:rPr lang="en-US" sz="1820" dirty="0" smtClean="0">
                <a:latin typeface="Calibri" pitchFamily="34" charset="0"/>
                <a:cs typeface="Calibri" pitchFamily="34" charset="0"/>
              </a:rPr>
              <a:t> </a:t>
            </a:r>
            <a:r>
              <a:rPr lang="pt-BR" sz="1820" dirty="0" smtClean="0">
                <a:latin typeface="Calibri" pitchFamily="34" charset="0"/>
                <a:cs typeface="Calibri" pitchFamily="34" charset="0"/>
              </a:rPr>
              <a:t>$ </a:t>
            </a:r>
            <a:r>
              <a:rPr lang="en-US" sz="1820" dirty="0" smtClean="0">
                <a:latin typeface="Calibri" pitchFamily="34" charset="0"/>
                <a:cs typeface="Calibri" pitchFamily="34" charset="0"/>
              </a:rPr>
              <a:t>d DLC</a:t>
            </a:r>
          </a:p>
          <a:p>
            <a:pPr>
              <a:buNone/>
            </a:pPr>
            <a:r>
              <a:rPr lang="vi-VN" sz="1820" dirty="0" smtClean="0">
                <a:solidFill>
                  <a:srgbClr val="FF0000"/>
                </a:solidFill>
                <a:latin typeface="Calibri" pitchFamily="34" charset="0"/>
                <a:cs typeface="Calibri" pitchFamily="34" charset="0"/>
              </a:rPr>
              <a:t>130 _0 </a:t>
            </a:r>
            <a:r>
              <a:rPr lang="pt-BR" sz="1820" dirty="0" smtClean="0">
                <a:solidFill>
                  <a:srgbClr val="FF0000"/>
                </a:solidFill>
                <a:latin typeface="Calibri" pitchFamily="34" charset="0"/>
                <a:cs typeface="Calibri" pitchFamily="34" charset="0"/>
              </a:rPr>
              <a:t>$</a:t>
            </a:r>
            <a:r>
              <a:rPr lang="vi-VN" sz="1820" dirty="0" smtClean="0">
                <a:solidFill>
                  <a:srgbClr val="FF0000"/>
                </a:solidFill>
                <a:latin typeface="Calibri" pitchFamily="34" charset="0"/>
                <a:cs typeface="Calibri" pitchFamily="34" charset="0"/>
              </a:rPr>
              <a:t>a Bible. </a:t>
            </a:r>
            <a:r>
              <a:rPr lang="pt-BR" sz="1820" dirty="0" smtClean="0">
                <a:solidFill>
                  <a:srgbClr val="FF0000"/>
                </a:solidFill>
                <a:latin typeface="Calibri" pitchFamily="34" charset="0"/>
                <a:cs typeface="Calibri" pitchFamily="34" charset="0"/>
              </a:rPr>
              <a:t>$</a:t>
            </a:r>
            <a:r>
              <a:rPr lang="vi-VN" sz="1820" dirty="0" smtClean="0">
                <a:solidFill>
                  <a:srgbClr val="FF0000"/>
                </a:solidFill>
                <a:latin typeface="Calibri" pitchFamily="34" charset="0"/>
                <a:cs typeface="Calibri" pitchFamily="34" charset="0"/>
              </a:rPr>
              <a:t>p Judges</a:t>
            </a:r>
            <a:endParaRPr lang="en-US" sz="1820" dirty="0" smtClean="0">
              <a:solidFill>
                <a:srgbClr val="FF0000"/>
              </a:solidFill>
              <a:latin typeface="Calibri" pitchFamily="34" charset="0"/>
              <a:cs typeface="Calibri" pitchFamily="34" charset="0"/>
            </a:endParaRPr>
          </a:p>
          <a:p>
            <a:pPr>
              <a:buNone/>
            </a:pPr>
            <a:r>
              <a:rPr lang="vi-VN" sz="1820" dirty="0" smtClean="0">
                <a:solidFill>
                  <a:srgbClr val="FF0000"/>
                </a:solidFill>
                <a:latin typeface="Calibri" pitchFamily="34" charset="0"/>
                <a:cs typeface="Calibri" pitchFamily="34" charset="0"/>
              </a:rPr>
              <a:t>430 _0 </a:t>
            </a:r>
            <a:r>
              <a:rPr lang="en-US" sz="1820" dirty="0" smtClean="0">
                <a:solidFill>
                  <a:srgbClr val="FF0000"/>
                </a:solidFill>
                <a:latin typeface="Calibri" pitchFamily="34" charset="0"/>
                <a:cs typeface="Calibri" pitchFamily="34" charset="0"/>
              </a:rPr>
              <a:t>$w </a:t>
            </a:r>
            <a:r>
              <a:rPr lang="en-US" sz="1820" dirty="0" err="1" smtClean="0">
                <a:solidFill>
                  <a:srgbClr val="FF0000"/>
                </a:solidFill>
                <a:latin typeface="Calibri" pitchFamily="34" charset="0"/>
                <a:cs typeface="Calibri" pitchFamily="34" charset="0"/>
              </a:rPr>
              <a:t>nnea</a:t>
            </a:r>
            <a:r>
              <a:rPr lang="en-US" sz="1820" dirty="0" smtClean="0">
                <a:solidFill>
                  <a:srgbClr val="FF0000"/>
                </a:solidFill>
                <a:latin typeface="Calibri" pitchFamily="34" charset="0"/>
                <a:cs typeface="Calibri" pitchFamily="34" charset="0"/>
              </a:rPr>
              <a:t> $</a:t>
            </a:r>
            <a:r>
              <a:rPr lang="vi-VN" sz="1820" dirty="0" smtClean="0">
                <a:solidFill>
                  <a:srgbClr val="FF0000"/>
                </a:solidFill>
                <a:latin typeface="Calibri" pitchFamily="34" charset="0"/>
                <a:cs typeface="Calibri" pitchFamily="34" charset="0"/>
              </a:rPr>
              <a:t>a Bible. </a:t>
            </a:r>
            <a:r>
              <a:rPr lang="en-US" sz="1820" dirty="0" smtClean="0">
                <a:solidFill>
                  <a:srgbClr val="FF0000"/>
                </a:solidFill>
                <a:latin typeface="Calibri" pitchFamily="34" charset="0"/>
                <a:cs typeface="Calibri" pitchFamily="34" charset="0"/>
              </a:rPr>
              <a:t>$p O.T.  $</a:t>
            </a:r>
            <a:r>
              <a:rPr lang="vi-VN" sz="1820" dirty="0" smtClean="0">
                <a:solidFill>
                  <a:srgbClr val="FF0000"/>
                </a:solidFill>
                <a:latin typeface="Calibri" pitchFamily="34" charset="0"/>
                <a:cs typeface="Calibri" pitchFamily="34" charset="0"/>
              </a:rPr>
              <a:t>p Judges </a:t>
            </a:r>
            <a:endParaRPr lang="en-US" sz="1820" dirty="0" smtClean="0">
              <a:solidFill>
                <a:srgbClr val="FF0000"/>
              </a:solidFill>
              <a:latin typeface="Calibri" pitchFamily="34" charset="0"/>
              <a:cs typeface="Calibri" pitchFamily="34" charset="0"/>
            </a:endParaRPr>
          </a:p>
          <a:p>
            <a:pPr>
              <a:buNone/>
            </a:pPr>
            <a:r>
              <a:rPr lang="vi-VN" sz="1820" dirty="0" smtClean="0">
                <a:solidFill>
                  <a:srgbClr val="FF0000"/>
                </a:solidFill>
                <a:latin typeface="Calibri" pitchFamily="34" charset="0"/>
                <a:cs typeface="Calibri" pitchFamily="34" charset="0"/>
              </a:rPr>
              <a:t>430 _0 </a:t>
            </a:r>
            <a:r>
              <a:rPr lang="en-US" sz="1820" dirty="0" smtClean="0">
                <a:solidFill>
                  <a:srgbClr val="FF0000"/>
                </a:solidFill>
                <a:latin typeface="Calibri" pitchFamily="34" charset="0"/>
                <a:cs typeface="Calibri" pitchFamily="34" charset="0"/>
              </a:rPr>
              <a:t>$</a:t>
            </a:r>
            <a:r>
              <a:rPr lang="vi-VN" sz="1820" dirty="0" smtClean="0">
                <a:solidFill>
                  <a:srgbClr val="FF0000"/>
                </a:solidFill>
                <a:latin typeface="Calibri" pitchFamily="34" charset="0"/>
                <a:cs typeface="Calibri" pitchFamily="34" charset="0"/>
              </a:rPr>
              <a:t>a Bible. </a:t>
            </a:r>
            <a:r>
              <a:rPr lang="en-US" sz="1820" dirty="0" smtClean="0">
                <a:solidFill>
                  <a:srgbClr val="FF0000"/>
                </a:solidFill>
                <a:latin typeface="Calibri" pitchFamily="34" charset="0"/>
                <a:cs typeface="Calibri" pitchFamily="34" charset="0"/>
              </a:rPr>
              <a:t>$p Old Testament. $</a:t>
            </a:r>
            <a:r>
              <a:rPr lang="vi-VN" sz="1820" dirty="0" smtClean="0">
                <a:solidFill>
                  <a:srgbClr val="FF0000"/>
                </a:solidFill>
                <a:latin typeface="Calibri" pitchFamily="34" charset="0"/>
                <a:cs typeface="Calibri" pitchFamily="34" charset="0"/>
              </a:rPr>
              <a:t>p Judges </a:t>
            </a:r>
            <a:endParaRPr lang="en-US" sz="1820" dirty="0" smtClean="0">
              <a:solidFill>
                <a:srgbClr val="FF0000"/>
              </a:solidFill>
              <a:latin typeface="Calibri" pitchFamily="34" charset="0"/>
              <a:cs typeface="Calibri" pitchFamily="34" charset="0"/>
            </a:endParaRPr>
          </a:p>
          <a:p>
            <a:pPr>
              <a:buNone/>
            </a:pPr>
            <a:r>
              <a:rPr lang="vi-VN" sz="1820" dirty="0" smtClean="0">
                <a:latin typeface="Calibri" pitchFamily="34" charset="0"/>
                <a:cs typeface="Calibri" pitchFamily="34" charset="0"/>
              </a:rPr>
              <a:t>430 _0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a Judges (Book of the Old Testament) </a:t>
            </a:r>
            <a:endParaRPr lang="en-US" sz="1820" dirty="0" smtClean="0">
              <a:latin typeface="Calibri" pitchFamily="34" charset="0"/>
              <a:cs typeface="Calibri" pitchFamily="34" charset="0"/>
            </a:endParaRPr>
          </a:p>
          <a:p>
            <a:pPr>
              <a:buNone/>
            </a:pPr>
            <a:r>
              <a:rPr lang="vi-VN" sz="1820" dirty="0" smtClean="0">
                <a:latin typeface="Calibri" pitchFamily="34" charset="0"/>
                <a:cs typeface="Calibri" pitchFamily="34" charset="0"/>
              </a:rPr>
              <a:t>430 _0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a Shofṭim (Book of the Old Testament)</a:t>
            </a:r>
            <a:endParaRPr lang="en-US" sz="1820" dirty="0" smtClean="0">
              <a:latin typeface="Calibri" pitchFamily="34" charset="0"/>
              <a:cs typeface="Calibri" pitchFamily="34" charset="0"/>
            </a:endParaRPr>
          </a:p>
          <a:p>
            <a:pPr>
              <a:buNone/>
            </a:pPr>
            <a:r>
              <a:rPr lang="vi-VN" sz="1820" dirty="0" smtClean="0">
                <a:latin typeface="Calibri" pitchFamily="34" charset="0"/>
                <a:cs typeface="Calibri" pitchFamily="34" charset="0"/>
              </a:rPr>
              <a:t>430 _0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a Bible.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p Shofṭim </a:t>
            </a:r>
            <a:endParaRPr lang="en-US" sz="1820" dirty="0" smtClean="0">
              <a:latin typeface="Calibri" pitchFamily="34" charset="0"/>
              <a:cs typeface="Calibri" pitchFamily="34" charset="0"/>
            </a:endParaRPr>
          </a:p>
          <a:p>
            <a:pPr>
              <a:buNone/>
            </a:pPr>
            <a:r>
              <a:rPr lang="vi-VN" sz="1820" dirty="0" smtClean="0">
                <a:latin typeface="Calibri" pitchFamily="34" charset="0"/>
                <a:cs typeface="Calibri" pitchFamily="34" charset="0"/>
              </a:rPr>
              <a:t>430 _0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a Bible.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p </a:t>
            </a:r>
            <a:r>
              <a:rPr lang="vi-VN" sz="1820" dirty="0" smtClean="0">
                <a:solidFill>
                  <a:srgbClr val="FF0000"/>
                </a:solidFill>
                <a:latin typeface="Calibri" pitchFamily="34" charset="0"/>
                <a:cs typeface="Calibri" pitchFamily="34" charset="0"/>
              </a:rPr>
              <a:t>O</a:t>
            </a:r>
            <a:r>
              <a:rPr lang="en-US" sz="1820" dirty="0" smtClean="0">
                <a:solidFill>
                  <a:srgbClr val="FF0000"/>
                </a:solidFill>
                <a:latin typeface="Calibri" pitchFamily="34" charset="0"/>
                <a:cs typeface="Calibri" pitchFamily="34" charset="0"/>
              </a:rPr>
              <a:t>ld </a:t>
            </a:r>
            <a:r>
              <a:rPr lang="vi-VN" sz="1820" dirty="0" smtClean="0">
                <a:solidFill>
                  <a:srgbClr val="FF0000"/>
                </a:solidFill>
                <a:latin typeface="Calibri" pitchFamily="34" charset="0"/>
                <a:cs typeface="Calibri" pitchFamily="34" charset="0"/>
              </a:rPr>
              <a:t>T</a:t>
            </a:r>
            <a:r>
              <a:rPr lang="en-US" sz="1820" dirty="0" err="1" smtClean="0">
                <a:solidFill>
                  <a:srgbClr val="FF0000"/>
                </a:solidFill>
                <a:latin typeface="Calibri" pitchFamily="34" charset="0"/>
                <a:cs typeface="Calibri" pitchFamily="34" charset="0"/>
              </a:rPr>
              <a:t>estament</a:t>
            </a:r>
            <a:r>
              <a:rPr lang="vi-VN" sz="1820" dirty="0" smtClean="0">
                <a:solidFill>
                  <a:srgbClr val="FF0000"/>
                </a:solidFill>
                <a:latin typeface="Calibri" pitchFamily="34" charset="0"/>
                <a:cs typeface="Calibri" pitchFamily="34" charset="0"/>
              </a:rPr>
              <a:t>. </a:t>
            </a:r>
            <a:r>
              <a:rPr lang="en-US" sz="1820" dirty="0" smtClean="0">
                <a:latin typeface="Calibri" pitchFamily="34" charset="0"/>
                <a:cs typeface="Calibri" pitchFamily="34" charset="0"/>
              </a:rPr>
              <a:t>$p</a:t>
            </a:r>
            <a:r>
              <a:rPr lang="vi-VN" sz="1820" dirty="0" smtClean="0">
                <a:latin typeface="Calibri" pitchFamily="34" charset="0"/>
                <a:cs typeface="Calibri" pitchFamily="34" charset="0"/>
              </a:rPr>
              <a:t> Shofṭim</a:t>
            </a:r>
            <a:endParaRPr lang="en-US" sz="1820" dirty="0" smtClean="0">
              <a:latin typeface="Calibri" pitchFamily="34" charset="0"/>
              <a:cs typeface="Calibri" pitchFamily="34" charset="0"/>
            </a:endParaRPr>
          </a:p>
          <a:p>
            <a:pPr>
              <a:buNone/>
            </a:pPr>
            <a:r>
              <a:rPr lang="vi-VN" sz="1820" dirty="0" smtClean="0">
                <a:latin typeface="Calibri" pitchFamily="34" charset="0"/>
                <a:cs typeface="Calibri" pitchFamily="34" charset="0"/>
              </a:rPr>
              <a:t>430 _0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a Bible.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p Quḍāh </a:t>
            </a:r>
            <a:endParaRPr lang="en-US" sz="1820" dirty="0" smtClean="0">
              <a:latin typeface="Calibri" pitchFamily="34" charset="0"/>
              <a:cs typeface="Calibri" pitchFamily="34" charset="0"/>
            </a:endParaRPr>
          </a:p>
          <a:p>
            <a:pPr>
              <a:buNone/>
            </a:pPr>
            <a:r>
              <a:rPr lang="vi-VN" sz="1820" dirty="0" smtClean="0">
                <a:latin typeface="Calibri" pitchFamily="34" charset="0"/>
                <a:cs typeface="Calibri" pitchFamily="34" charset="0"/>
              </a:rPr>
              <a:t>430 _0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a Bible.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p </a:t>
            </a:r>
            <a:r>
              <a:rPr lang="vi-VN" sz="1820" dirty="0" smtClean="0">
                <a:solidFill>
                  <a:srgbClr val="FF0000"/>
                </a:solidFill>
                <a:latin typeface="Calibri" pitchFamily="34" charset="0"/>
                <a:cs typeface="Calibri" pitchFamily="34" charset="0"/>
              </a:rPr>
              <a:t>O</a:t>
            </a:r>
            <a:r>
              <a:rPr lang="en-US" sz="1820" dirty="0" smtClean="0">
                <a:solidFill>
                  <a:srgbClr val="FF0000"/>
                </a:solidFill>
                <a:latin typeface="Calibri" pitchFamily="34" charset="0"/>
                <a:cs typeface="Calibri" pitchFamily="34" charset="0"/>
              </a:rPr>
              <a:t>ld </a:t>
            </a:r>
            <a:r>
              <a:rPr lang="vi-VN" sz="1820" dirty="0" smtClean="0">
                <a:solidFill>
                  <a:srgbClr val="FF0000"/>
                </a:solidFill>
                <a:latin typeface="Calibri" pitchFamily="34" charset="0"/>
                <a:cs typeface="Calibri" pitchFamily="34" charset="0"/>
              </a:rPr>
              <a:t>T</a:t>
            </a:r>
            <a:r>
              <a:rPr lang="en-US" sz="1820" dirty="0" err="1" smtClean="0">
                <a:solidFill>
                  <a:srgbClr val="FF0000"/>
                </a:solidFill>
                <a:latin typeface="Calibri" pitchFamily="34" charset="0"/>
                <a:cs typeface="Calibri" pitchFamily="34" charset="0"/>
              </a:rPr>
              <a:t>estament</a:t>
            </a:r>
            <a:r>
              <a:rPr lang="vi-VN" sz="1820" dirty="0" smtClean="0">
                <a:solidFill>
                  <a:srgbClr val="FF0000"/>
                </a:solidFill>
                <a:latin typeface="Calibri" pitchFamily="34" charset="0"/>
                <a:cs typeface="Calibri" pitchFamily="34" charset="0"/>
              </a:rPr>
              <a:t>.</a:t>
            </a:r>
            <a:r>
              <a:rPr lang="vi-VN" sz="1820" dirty="0" smtClean="0">
                <a:latin typeface="Calibri" pitchFamily="34" charset="0"/>
                <a:cs typeface="Calibri" pitchFamily="34" charset="0"/>
              </a:rPr>
              <a:t> </a:t>
            </a:r>
            <a:r>
              <a:rPr lang="en-US" sz="1820" dirty="0" smtClean="0">
                <a:latin typeface="Calibri" pitchFamily="34" charset="0"/>
                <a:cs typeface="Calibri" pitchFamily="34" charset="0"/>
              </a:rPr>
              <a:t>$</a:t>
            </a:r>
            <a:r>
              <a:rPr lang="vi-VN" sz="1820" dirty="0" smtClean="0">
                <a:latin typeface="Calibri" pitchFamily="34" charset="0"/>
                <a:cs typeface="Calibri" pitchFamily="34" charset="0"/>
              </a:rPr>
              <a:t>p Quḍāh</a:t>
            </a:r>
            <a:endParaRPr lang="en-US" sz="1820" dirty="0">
              <a:latin typeface="Calibri" pitchFamily="34" charset="0"/>
              <a:cs typeface="Calibri" pitchFamily="34" charset="0"/>
            </a:endParaRPr>
          </a:p>
        </p:txBody>
      </p:sp>
      <p:sp>
        <p:nvSpPr>
          <p:cNvPr id="5" name="Footer Placeholder 4"/>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Examples of Changes</a:t>
            </a:r>
            <a:endParaRPr lang="en-US" dirty="0"/>
          </a:p>
        </p:txBody>
      </p:sp>
      <p:sp>
        <p:nvSpPr>
          <p:cNvPr id="3" name="Content Placeholder 2"/>
          <p:cNvSpPr>
            <a:spLocks noGrp="1"/>
          </p:cNvSpPr>
          <p:nvPr>
            <p:ph sz="half" idx="1"/>
          </p:nvPr>
        </p:nvSpPr>
        <p:spPr>
          <a:xfrm>
            <a:off x="228600" y="1371600"/>
            <a:ext cx="4267200" cy="4525963"/>
          </a:xfrm>
        </p:spPr>
        <p:txBody>
          <a:bodyPr>
            <a:normAutofit/>
          </a:bodyPr>
          <a:lstStyle/>
          <a:p>
            <a:pPr>
              <a:buNone/>
            </a:pPr>
            <a:r>
              <a:rPr lang="en-US" sz="2200" i="1" dirty="0"/>
              <a:t>AACR2 record before </a:t>
            </a:r>
            <a:r>
              <a:rPr lang="en-US" sz="2200" i="1" dirty="0" smtClean="0"/>
              <a:t>re-coding</a:t>
            </a:r>
            <a:endParaRPr lang="en-US" sz="2200" dirty="0"/>
          </a:p>
          <a:p>
            <a:pPr>
              <a:buNone/>
            </a:pPr>
            <a:endParaRPr lang="en-US" sz="2000" dirty="0" smtClean="0"/>
          </a:p>
          <a:p>
            <a:pPr>
              <a:buNone/>
            </a:pPr>
            <a:r>
              <a:rPr lang="en-US" sz="2000" dirty="0" smtClean="0"/>
              <a:t>008      020513n| </a:t>
            </a:r>
            <a:r>
              <a:rPr lang="en-US" sz="2000" dirty="0" err="1" smtClean="0"/>
              <a:t>acannaabn</a:t>
            </a:r>
            <a:r>
              <a:rPr lang="en-US" sz="2000" dirty="0" smtClean="0"/>
              <a:t> |n </a:t>
            </a:r>
            <a:r>
              <a:rPr lang="en-US" sz="2000" dirty="0" err="1" smtClean="0"/>
              <a:t>aaa</a:t>
            </a:r>
            <a:endParaRPr lang="en-US" sz="2000" dirty="0" smtClean="0"/>
          </a:p>
          <a:p>
            <a:pPr>
              <a:buNone/>
            </a:pPr>
            <a:r>
              <a:rPr lang="en-US" sz="2000" dirty="0" smtClean="0"/>
              <a:t>010      $a n 2002102150 </a:t>
            </a:r>
          </a:p>
          <a:p>
            <a:pPr>
              <a:buNone/>
            </a:pPr>
            <a:r>
              <a:rPr lang="en-US" sz="2000" dirty="0" smtClean="0"/>
              <a:t>040      $a DLC $b eng $c DLC </a:t>
            </a:r>
          </a:p>
          <a:p>
            <a:pPr>
              <a:buNone/>
            </a:pPr>
            <a:r>
              <a:rPr lang="en-US" sz="2000" dirty="0" smtClean="0"/>
              <a:t>100 1_ $a Jackson, Margaret, $c Dr. </a:t>
            </a:r>
          </a:p>
          <a:p>
            <a:pPr>
              <a:buNone/>
            </a:pPr>
            <a:r>
              <a:rPr lang="en-US" sz="2000" dirty="0" smtClean="0"/>
              <a:t>670      $a Hughes on data protection in Australia, 2001: $b </a:t>
            </a:r>
            <a:r>
              <a:rPr lang="en-US" sz="2000" dirty="0" err="1" smtClean="0"/>
              <a:t>t.p</a:t>
            </a:r>
            <a:r>
              <a:rPr lang="en-US" sz="2000" dirty="0" smtClean="0"/>
              <a:t>. (Dr. Margaret Jackson; </a:t>
            </a:r>
            <a:r>
              <a:rPr lang="en-US" sz="2000" dirty="0" err="1" smtClean="0"/>
              <a:t>prof</a:t>
            </a:r>
            <a:r>
              <a:rPr lang="en-US" sz="2000" dirty="0" smtClean="0"/>
              <a:t>. of computer law, RMIT Univ.)</a:t>
            </a:r>
            <a:endParaRPr lang="en-US" sz="2000" dirty="0"/>
          </a:p>
        </p:txBody>
      </p:sp>
      <p:sp>
        <p:nvSpPr>
          <p:cNvPr id="4" name="Content Placeholder 3"/>
          <p:cNvSpPr>
            <a:spLocks noGrp="1"/>
          </p:cNvSpPr>
          <p:nvPr>
            <p:ph sz="half" idx="2"/>
          </p:nvPr>
        </p:nvSpPr>
        <p:spPr>
          <a:xfrm>
            <a:off x="4648200" y="1371600"/>
            <a:ext cx="4267200" cy="5257800"/>
          </a:xfrm>
        </p:spPr>
        <p:txBody>
          <a:bodyPr>
            <a:noAutofit/>
          </a:bodyPr>
          <a:lstStyle/>
          <a:p>
            <a:pPr>
              <a:buNone/>
            </a:pPr>
            <a:r>
              <a:rPr lang="en-US" sz="2000" i="1" dirty="0" smtClean="0"/>
              <a:t>AACR2 record after re-coding</a:t>
            </a:r>
          </a:p>
          <a:p>
            <a:pPr>
              <a:spcBef>
                <a:spcPts val="0"/>
              </a:spcBef>
              <a:buNone/>
            </a:pPr>
            <a:endParaRPr lang="en-US" sz="2000" i="1" dirty="0" smtClean="0"/>
          </a:p>
          <a:p>
            <a:pPr>
              <a:buNone/>
            </a:pPr>
            <a:r>
              <a:rPr lang="en-US" sz="2000" dirty="0" smtClean="0"/>
              <a:t>008      020513n| </a:t>
            </a:r>
            <a:r>
              <a:rPr lang="en-US" sz="2000" dirty="0" err="1" smtClean="0"/>
              <a:t>acannaabn</a:t>
            </a:r>
            <a:r>
              <a:rPr lang="en-US" sz="2000" dirty="0" smtClean="0"/>
              <a:t> |n </a:t>
            </a:r>
            <a:r>
              <a:rPr lang="en-US" sz="2000" dirty="0" err="1" smtClean="0"/>
              <a:t>aaa</a:t>
            </a:r>
            <a:endParaRPr lang="en-US" sz="2000" dirty="0" smtClean="0"/>
          </a:p>
          <a:p>
            <a:pPr>
              <a:buNone/>
            </a:pPr>
            <a:r>
              <a:rPr lang="en-US" sz="2000" dirty="0" smtClean="0"/>
              <a:t>010      $a n 2002102150 </a:t>
            </a:r>
          </a:p>
          <a:p>
            <a:pPr>
              <a:buNone/>
            </a:pPr>
            <a:r>
              <a:rPr lang="en-US" sz="2000" dirty="0" smtClean="0"/>
              <a:t>040      $a DLC $b eng </a:t>
            </a:r>
            <a:r>
              <a:rPr lang="en-US" sz="2000" dirty="0" smtClean="0"/>
              <a:t>$</a:t>
            </a:r>
            <a:r>
              <a:rPr lang="en-US" sz="2000" dirty="0" smtClean="0"/>
              <a:t>c DLC </a:t>
            </a:r>
          </a:p>
          <a:p>
            <a:pPr>
              <a:buNone/>
            </a:pPr>
            <a:r>
              <a:rPr lang="en-US" sz="2000" dirty="0" smtClean="0"/>
              <a:t>100 1_ $a Jackson, Margaret, $c Dr. </a:t>
            </a:r>
          </a:p>
          <a:p>
            <a:pPr>
              <a:buNone/>
            </a:pPr>
            <a:r>
              <a:rPr lang="en-US" sz="2000" dirty="0" smtClean="0">
                <a:solidFill>
                  <a:srgbClr val="FF0000"/>
                </a:solidFill>
              </a:rPr>
              <a:t>667      $a THIS HEADING CANNOT BE USED UNDER RDA UNTIL IT HAS BEEN REVIEWED INDIVIDUALLY.</a:t>
            </a:r>
          </a:p>
          <a:p>
            <a:pPr>
              <a:buNone/>
            </a:pPr>
            <a:r>
              <a:rPr lang="en-US" sz="2000" dirty="0" smtClean="0"/>
              <a:t>670      $a Hughes on data protection in Australia, 2001: $b </a:t>
            </a:r>
            <a:r>
              <a:rPr lang="en-US" sz="2000" dirty="0" err="1" smtClean="0"/>
              <a:t>t.p</a:t>
            </a:r>
            <a:r>
              <a:rPr lang="en-US" sz="2000" dirty="0" smtClean="0"/>
              <a:t>. (Dr. Margaret Jackson; </a:t>
            </a:r>
            <a:r>
              <a:rPr lang="en-US" sz="2000" dirty="0" err="1" smtClean="0"/>
              <a:t>prof</a:t>
            </a:r>
            <a:r>
              <a:rPr lang="en-US" sz="2000" dirty="0" smtClean="0"/>
              <a:t>. of computer law, RMIT Univ.)</a:t>
            </a:r>
          </a:p>
          <a:p>
            <a:pPr>
              <a:spcBef>
                <a:spcPts val="0"/>
              </a:spcBef>
              <a:buNone/>
            </a:pPr>
            <a:endParaRPr lang="en-US" sz="2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en-US" dirty="0" smtClean="0"/>
              <a:t>Review of Key Changes from </a:t>
            </a:r>
            <a:br>
              <a:rPr lang="en-US" dirty="0" smtClean="0"/>
            </a:br>
            <a:r>
              <a:rPr lang="en-US" dirty="0" smtClean="0"/>
              <a:t>AACR2 to RDA</a:t>
            </a:r>
            <a:endParaRPr lang="en-US" dirty="0"/>
          </a:p>
        </p:txBody>
      </p:sp>
      <p:sp>
        <p:nvSpPr>
          <p:cNvPr id="3" name="Content Placeholder 2"/>
          <p:cNvSpPr>
            <a:spLocks noGrp="1"/>
          </p:cNvSpPr>
          <p:nvPr>
            <p:ph idx="1"/>
          </p:nvPr>
        </p:nvSpPr>
        <p:spPr>
          <a:xfrm>
            <a:off x="457200" y="1676400"/>
            <a:ext cx="8229600" cy="4648200"/>
          </a:xfrm>
        </p:spPr>
        <p:txBody>
          <a:bodyPr>
            <a:noAutofit/>
          </a:bodyPr>
          <a:lstStyle/>
          <a:p>
            <a:r>
              <a:rPr lang="en-US" sz="2600" dirty="0" smtClean="0"/>
              <a:t>Selections not used on its own in uniform titles. </a:t>
            </a:r>
            <a:r>
              <a:rPr lang="en-US" sz="2600" i="1" dirty="0" smtClean="0"/>
              <a:t>Works. Selections</a:t>
            </a:r>
            <a:r>
              <a:rPr lang="en-US" sz="2600" dirty="0" smtClean="0"/>
              <a:t> used instead</a:t>
            </a:r>
          </a:p>
          <a:p>
            <a:r>
              <a:rPr lang="en-US" sz="2600" dirty="0" smtClean="0"/>
              <a:t>If a single expression of a work involves more than one language, each of the languages is recorded separately in RDA (i.e., separate access points for each expression).  </a:t>
            </a:r>
            <a:r>
              <a:rPr lang="en-US" sz="2600" i="1" dirty="0" smtClean="0"/>
              <a:t>Polyglot</a:t>
            </a:r>
            <a:r>
              <a:rPr lang="en-US" sz="2600" dirty="0" smtClean="0"/>
              <a:t> not used anymore. Ampersand between two languages not used either.</a:t>
            </a:r>
            <a:endParaRPr lang="en-US" sz="2600" i="1" dirty="0" smtClean="0"/>
          </a:p>
          <a:p>
            <a:r>
              <a:rPr lang="en-US" sz="2600" dirty="0" smtClean="0"/>
              <a:t>Koran becomes </a:t>
            </a:r>
            <a:r>
              <a:rPr lang="en-US" sz="2600" i="1" dirty="0" smtClean="0">
                <a:ea typeface="Arial Unicode MS" pitchFamily="34" charset="-128"/>
                <a:cs typeface="Arial Unicode MS" pitchFamily="34" charset="-128"/>
              </a:rPr>
              <a:t>Qur’an</a:t>
            </a:r>
          </a:p>
          <a:p>
            <a:r>
              <a:rPr lang="en-US" sz="2600" i="1" dirty="0" smtClean="0">
                <a:ea typeface="Arial Unicode MS" pitchFamily="34" charset="-128"/>
                <a:cs typeface="Arial Unicode MS" pitchFamily="34" charset="-128"/>
              </a:rPr>
              <a:t>Old Testament</a:t>
            </a:r>
            <a:r>
              <a:rPr lang="en-US" sz="2600" dirty="0" smtClean="0">
                <a:ea typeface="Arial Unicode MS" pitchFamily="34" charset="-128"/>
                <a:cs typeface="Arial Unicode MS" pitchFamily="34" charset="-128"/>
              </a:rPr>
              <a:t> and </a:t>
            </a:r>
            <a:r>
              <a:rPr lang="en-US" sz="2600" i="1" dirty="0" smtClean="0">
                <a:ea typeface="Arial Unicode MS" pitchFamily="34" charset="-128"/>
                <a:cs typeface="Arial Unicode MS" pitchFamily="34" charset="-128"/>
              </a:rPr>
              <a:t>New Testament </a:t>
            </a:r>
            <a:r>
              <a:rPr lang="en-US" sz="2600" dirty="0" smtClean="0">
                <a:ea typeface="Arial Unicode MS" pitchFamily="34" charset="-128"/>
                <a:cs typeface="Arial Unicode MS" pitchFamily="34" charset="-128"/>
              </a:rPr>
              <a:t>spelled out when used, but no longer interposed between Bible and books of the Bible in authorized access points</a:t>
            </a:r>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en-US" dirty="0" smtClean="0"/>
              <a:t>Review of Key Changes from </a:t>
            </a:r>
            <a:br>
              <a:rPr lang="en-US" dirty="0" smtClean="0"/>
            </a:br>
            <a:r>
              <a:rPr lang="en-US" dirty="0" smtClean="0"/>
              <a:t>AACR2 to RDA</a:t>
            </a:r>
            <a:endParaRPr lang="en-US" dirty="0"/>
          </a:p>
        </p:txBody>
      </p:sp>
      <p:sp>
        <p:nvSpPr>
          <p:cNvPr id="3" name="Content Placeholder 2"/>
          <p:cNvSpPr>
            <a:spLocks noGrp="1"/>
          </p:cNvSpPr>
          <p:nvPr>
            <p:ph idx="1"/>
          </p:nvPr>
        </p:nvSpPr>
        <p:spPr>
          <a:xfrm>
            <a:off x="457200" y="1676400"/>
            <a:ext cx="8229600" cy="4648200"/>
          </a:xfrm>
        </p:spPr>
        <p:txBody>
          <a:bodyPr>
            <a:noAutofit/>
          </a:bodyPr>
          <a:lstStyle/>
          <a:p>
            <a:r>
              <a:rPr lang="en-US" sz="2600" dirty="0" smtClean="0"/>
              <a:t>Librettos are entered under the name of the author of the libretto</a:t>
            </a:r>
          </a:p>
          <a:p>
            <a:r>
              <a:rPr lang="en-US" sz="2600" dirty="0" smtClean="0"/>
              <a:t>Treaties are named using the entity named first in documents or reference sources (rather than alphabetical order). Many treaties entered as title under AACR2 (authority 130 field) will be entered under the name of a jurisdiction or corporate body under RDA</a:t>
            </a:r>
            <a:endParaRPr lang="en-US" sz="2600" dirty="0"/>
          </a:p>
        </p:txBody>
      </p:sp>
      <p:sp>
        <p:nvSpPr>
          <p:cNvPr id="4" name="Footer Placeholder 3"/>
          <p:cNvSpPr>
            <a:spLocks noGrp="1"/>
          </p:cNvSpPr>
          <p:nvPr>
            <p:ph type="ftr" sz="quarter" idx="11"/>
          </p:nvPr>
        </p:nvSpPr>
        <p:spPr/>
        <p:txBody>
          <a:bodyPr/>
          <a:lstStyle/>
          <a:p>
            <a:r>
              <a:rPr lang="en-US" smtClean="0"/>
              <a:t>OLA 2012</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1143000"/>
          </a:xfrm>
        </p:spPr>
        <p:txBody>
          <a:bodyPr/>
          <a:lstStyle/>
          <a:p>
            <a:pPr eaLnBrk="1" hangingPunct="1"/>
            <a:r>
              <a:rPr lang="en-US" sz="4000" smtClean="0"/>
              <a:t>Personal Name Headings – Dates</a:t>
            </a:r>
          </a:p>
        </p:txBody>
      </p:sp>
      <p:sp>
        <p:nvSpPr>
          <p:cNvPr id="21507" name="Text Placeholder 2"/>
          <p:cNvSpPr>
            <a:spLocks noGrp="1"/>
          </p:cNvSpPr>
          <p:nvPr>
            <p:ph type="body" idx="1"/>
          </p:nvPr>
        </p:nvSpPr>
        <p:spPr>
          <a:xfrm>
            <a:off x="457200" y="990600"/>
            <a:ext cx="4040188" cy="639763"/>
          </a:xfrm>
        </p:spPr>
        <p:txBody>
          <a:bodyPr/>
          <a:lstStyle/>
          <a:p>
            <a:pPr algn="ctr" eaLnBrk="1" hangingPunct="1"/>
            <a:r>
              <a:rPr lang="en-US" smtClean="0"/>
              <a:t>AACR2  22.17A</a:t>
            </a:r>
          </a:p>
        </p:txBody>
      </p:sp>
      <p:sp>
        <p:nvSpPr>
          <p:cNvPr id="21508" name="Content Placeholder 3"/>
          <p:cNvSpPr>
            <a:spLocks noGrp="1"/>
          </p:cNvSpPr>
          <p:nvPr>
            <p:ph sz="half" idx="2"/>
          </p:nvPr>
        </p:nvSpPr>
        <p:spPr>
          <a:xfrm>
            <a:off x="228600" y="1752600"/>
            <a:ext cx="3886200" cy="5105400"/>
          </a:xfrm>
        </p:spPr>
        <p:txBody>
          <a:bodyPr/>
          <a:lstStyle/>
          <a:p>
            <a:pPr eaLnBrk="1" hangingPunct="1">
              <a:buFont typeface="Arial" charset="0"/>
              <a:buNone/>
            </a:pPr>
            <a:r>
              <a:rPr lang="en-US" dirty="0" smtClean="0"/>
              <a:t>Smith, John, 1924-</a:t>
            </a:r>
          </a:p>
          <a:p>
            <a:pPr eaLnBrk="1" hangingPunct="1">
              <a:buFont typeface="Arial" charset="0"/>
              <a:buNone/>
            </a:pPr>
            <a:r>
              <a:rPr lang="en-US" dirty="0" smtClean="0"/>
              <a:t>Smith, John, 1900 Jan. 10-</a:t>
            </a:r>
          </a:p>
          <a:p>
            <a:pPr eaLnBrk="1" hangingPunct="1">
              <a:buFont typeface="Arial" charset="0"/>
              <a:buNone/>
            </a:pPr>
            <a:r>
              <a:rPr lang="en-US" dirty="0" smtClean="0"/>
              <a:t>Smith, John, 1836 or</a:t>
            </a:r>
            <a:r>
              <a:rPr lang="en-US" i="1" dirty="0" smtClean="0"/>
              <a:t> </a:t>
            </a:r>
            <a:r>
              <a:rPr lang="en-US" dirty="0" smtClean="0"/>
              <a:t>7-1896</a:t>
            </a:r>
          </a:p>
          <a:p>
            <a:pPr eaLnBrk="1" hangingPunct="1">
              <a:buFont typeface="Arial" charset="0"/>
              <a:buNone/>
            </a:pPr>
            <a:r>
              <a:rPr lang="en-US" dirty="0" smtClean="0"/>
              <a:t>Smith, John, ca. 1837-1896</a:t>
            </a:r>
          </a:p>
          <a:p>
            <a:pPr eaLnBrk="1" hangingPunct="1">
              <a:buFont typeface="Arial" charset="0"/>
              <a:buNone/>
            </a:pPr>
            <a:r>
              <a:rPr lang="en-US" dirty="0" smtClean="0"/>
              <a:t>Smith, John, 1837-ca</a:t>
            </a:r>
            <a:r>
              <a:rPr lang="en-US" i="1" dirty="0" smtClean="0"/>
              <a:t>.</a:t>
            </a:r>
            <a:r>
              <a:rPr lang="en-US" dirty="0" smtClean="0"/>
              <a:t> 1896</a:t>
            </a:r>
          </a:p>
          <a:p>
            <a:pPr eaLnBrk="1" hangingPunct="1">
              <a:buFont typeface="Arial" charset="0"/>
              <a:buNone/>
            </a:pPr>
            <a:r>
              <a:rPr lang="en-US" dirty="0" smtClean="0"/>
              <a:t>Smith, John, ca. 1837-ca. 1896</a:t>
            </a:r>
          </a:p>
          <a:p>
            <a:pPr eaLnBrk="1" hangingPunct="1">
              <a:buFont typeface="Arial" charset="0"/>
              <a:buNone/>
            </a:pPr>
            <a:r>
              <a:rPr lang="en-US" dirty="0" smtClean="0"/>
              <a:t>Smith, John, b. 1825</a:t>
            </a:r>
          </a:p>
          <a:p>
            <a:pPr eaLnBrk="1" hangingPunct="1">
              <a:buFont typeface="Arial" charset="0"/>
              <a:buNone/>
            </a:pPr>
            <a:endParaRPr lang="en-US" dirty="0" smtClean="0"/>
          </a:p>
          <a:p>
            <a:pPr eaLnBrk="1" hangingPunct="1">
              <a:buFont typeface="Arial" charset="0"/>
              <a:buNone/>
            </a:pPr>
            <a:r>
              <a:rPr lang="en-US" dirty="0" smtClean="0"/>
              <a:t>Smith, John, d. 1859</a:t>
            </a:r>
          </a:p>
          <a:p>
            <a:pPr eaLnBrk="1" hangingPunct="1">
              <a:buFont typeface="Arial" charset="0"/>
              <a:buNone/>
            </a:pPr>
            <a:endParaRPr lang="en-US" dirty="0" smtClean="0">
              <a:solidFill>
                <a:schemeClr val="hlink"/>
              </a:solidFill>
            </a:endParaRPr>
          </a:p>
        </p:txBody>
      </p:sp>
      <p:sp>
        <p:nvSpPr>
          <p:cNvPr id="21509" name="Text Placeholder 4"/>
          <p:cNvSpPr>
            <a:spLocks noGrp="1"/>
          </p:cNvSpPr>
          <p:nvPr>
            <p:ph type="body" sz="quarter" idx="3"/>
          </p:nvPr>
        </p:nvSpPr>
        <p:spPr>
          <a:xfrm>
            <a:off x="4267200" y="990600"/>
            <a:ext cx="4648200" cy="639763"/>
          </a:xfrm>
        </p:spPr>
        <p:txBody>
          <a:bodyPr/>
          <a:lstStyle/>
          <a:p>
            <a:pPr algn="ctr" eaLnBrk="1" hangingPunct="1"/>
            <a:r>
              <a:rPr lang="en-US" smtClean="0"/>
              <a:t>RDA  9.3.2.3, 9.3.3.3, 9.19.1.3</a:t>
            </a:r>
          </a:p>
        </p:txBody>
      </p:sp>
      <p:sp>
        <p:nvSpPr>
          <p:cNvPr id="86022" name="Content Placeholder 5"/>
          <p:cNvSpPr>
            <a:spLocks noGrp="1"/>
          </p:cNvSpPr>
          <p:nvPr>
            <p:ph sz="quarter" idx="4"/>
          </p:nvPr>
        </p:nvSpPr>
        <p:spPr>
          <a:xfrm>
            <a:off x="4114800" y="1752600"/>
            <a:ext cx="5029200" cy="4683125"/>
          </a:xfrm>
        </p:spPr>
        <p:txBody>
          <a:bodyPr rtlCol="0">
            <a:normAutofit lnSpcReduction="10000"/>
          </a:bodyPr>
          <a:lstStyle/>
          <a:p>
            <a:pPr eaLnBrk="1" fontAlgn="auto" hangingPunct="1">
              <a:spcAft>
                <a:spcPts val="0"/>
              </a:spcAft>
              <a:buFont typeface="Arial" charset="0"/>
              <a:buNone/>
              <a:defRPr/>
            </a:pPr>
            <a:r>
              <a:rPr lang="en-US" dirty="0" smtClean="0"/>
              <a:t>Smith, John, 1924-</a:t>
            </a:r>
          </a:p>
          <a:p>
            <a:pPr eaLnBrk="1" fontAlgn="auto" hangingPunct="1">
              <a:spcAft>
                <a:spcPts val="0"/>
              </a:spcAft>
              <a:buFont typeface="Arial" charset="0"/>
              <a:buNone/>
              <a:defRPr/>
            </a:pPr>
            <a:r>
              <a:rPr lang="en-US" dirty="0" smtClean="0"/>
              <a:t>Smith, John, 1900 </a:t>
            </a:r>
            <a:r>
              <a:rPr lang="en-US" dirty="0" smtClean="0">
                <a:solidFill>
                  <a:srgbClr val="FF3300"/>
                </a:solidFill>
              </a:rPr>
              <a:t>January</a:t>
            </a:r>
            <a:r>
              <a:rPr lang="en-US" dirty="0" smtClean="0">
                <a:solidFill>
                  <a:schemeClr val="hlink"/>
                </a:solidFill>
              </a:rPr>
              <a:t> </a:t>
            </a:r>
            <a:r>
              <a:rPr lang="en-US" dirty="0" smtClean="0"/>
              <a:t>10-</a:t>
            </a:r>
            <a:r>
              <a:rPr lang="en-US" dirty="0" smtClean="0">
                <a:solidFill>
                  <a:schemeClr val="hlink"/>
                </a:solidFill>
              </a:rPr>
              <a:t> </a:t>
            </a:r>
          </a:p>
          <a:p>
            <a:pPr eaLnBrk="1" fontAlgn="auto" hangingPunct="1">
              <a:spcAft>
                <a:spcPts val="0"/>
              </a:spcAft>
              <a:buFont typeface="Arial" charset="0"/>
              <a:buNone/>
              <a:defRPr/>
            </a:pPr>
            <a:r>
              <a:rPr lang="en-US" dirty="0" smtClean="0"/>
              <a:t>Smith, John, 1836 or</a:t>
            </a:r>
            <a:r>
              <a:rPr lang="en-US" i="1" dirty="0" smtClean="0"/>
              <a:t> </a:t>
            </a:r>
            <a:r>
              <a:rPr lang="en-US" dirty="0" smtClean="0">
                <a:solidFill>
                  <a:srgbClr val="FF3300"/>
                </a:solidFill>
              </a:rPr>
              <a:t>183</a:t>
            </a:r>
            <a:r>
              <a:rPr lang="en-US" dirty="0" smtClean="0"/>
              <a:t>7-1896</a:t>
            </a:r>
          </a:p>
          <a:p>
            <a:pPr eaLnBrk="1" fontAlgn="auto" hangingPunct="1">
              <a:spcAft>
                <a:spcPts val="0"/>
              </a:spcAft>
              <a:buFont typeface="Arial" charset="0"/>
              <a:buNone/>
              <a:defRPr/>
            </a:pPr>
            <a:r>
              <a:rPr lang="en-US" dirty="0" smtClean="0"/>
              <a:t>Smith, John,</a:t>
            </a:r>
            <a:r>
              <a:rPr lang="en-US" dirty="0" smtClean="0">
                <a:solidFill>
                  <a:schemeClr val="hlink"/>
                </a:solidFill>
              </a:rPr>
              <a:t> </a:t>
            </a:r>
            <a:r>
              <a:rPr lang="en-US" dirty="0" smtClean="0">
                <a:solidFill>
                  <a:srgbClr val="FF3300"/>
                </a:solidFill>
              </a:rPr>
              <a:t>approximately</a:t>
            </a:r>
            <a:r>
              <a:rPr lang="en-US" dirty="0" smtClean="0">
                <a:solidFill>
                  <a:schemeClr val="hlink"/>
                </a:solidFill>
              </a:rPr>
              <a:t> </a:t>
            </a:r>
            <a:r>
              <a:rPr lang="en-US" dirty="0" smtClean="0"/>
              <a:t>1837-1896</a:t>
            </a:r>
            <a:r>
              <a:rPr lang="en-US" dirty="0" smtClean="0">
                <a:solidFill>
                  <a:schemeClr val="hlink"/>
                </a:solidFill>
              </a:rPr>
              <a:t> </a:t>
            </a:r>
          </a:p>
          <a:p>
            <a:pPr eaLnBrk="1" fontAlgn="auto" hangingPunct="1">
              <a:spcAft>
                <a:spcPts val="0"/>
              </a:spcAft>
              <a:buFont typeface="Arial" charset="0"/>
              <a:buNone/>
              <a:defRPr/>
            </a:pPr>
            <a:r>
              <a:rPr lang="en-US" dirty="0" smtClean="0"/>
              <a:t>Smith, John, 1837-</a:t>
            </a:r>
            <a:r>
              <a:rPr lang="en-US" dirty="0" smtClean="0">
                <a:solidFill>
                  <a:srgbClr val="FF3300"/>
                </a:solidFill>
              </a:rPr>
              <a:t>approximately</a:t>
            </a:r>
            <a:r>
              <a:rPr lang="en-US" dirty="0" smtClean="0">
                <a:solidFill>
                  <a:schemeClr val="hlink"/>
                </a:solidFill>
              </a:rPr>
              <a:t> </a:t>
            </a:r>
            <a:r>
              <a:rPr lang="en-US" dirty="0" smtClean="0"/>
              <a:t>1896</a:t>
            </a:r>
          </a:p>
          <a:p>
            <a:pPr eaLnBrk="1" fontAlgn="auto" hangingPunct="1">
              <a:spcAft>
                <a:spcPts val="0"/>
              </a:spcAft>
              <a:buFont typeface="Arial" charset="0"/>
              <a:buNone/>
              <a:defRPr/>
            </a:pPr>
            <a:r>
              <a:rPr lang="en-US" dirty="0" smtClean="0"/>
              <a:t>Smith, John,</a:t>
            </a:r>
            <a:r>
              <a:rPr lang="en-US" dirty="0" smtClean="0">
                <a:solidFill>
                  <a:schemeClr val="hlink"/>
                </a:solidFill>
              </a:rPr>
              <a:t> </a:t>
            </a:r>
            <a:r>
              <a:rPr lang="en-US" dirty="0" smtClean="0">
                <a:solidFill>
                  <a:srgbClr val="FF3300"/>
                </a:solidFill>
              </a:rPr>
              <a:t>approximately</a:t>
            </a:r>
            <a:r>
              <a:rPr lang="en-US" dirty="0" smtClean="0">
                <a:solidFill>
                  <a:schemeClr val="hlink"/>
                </a:solidFill>
              </a:rPr>
              <a:t> </a:t>
            </a:r>
            <a:r>
              <a:rPr lang="en-US" dirty="0" smtClean="0"/>
              <a:t>1837-</a:t>
            </a:r>
            <a:r>
              <a:rPr lang="en-US" dirty="0" smtClean="0">
                <a:solidFill>
                  <a:srgbClr val="FF3300"/>
                </a:solidFill>
              </a:rPr>
              <a:t>approximately</a:t>
            </a:r>
            <a:r>
              <a:rPr lang="en-US" dirty="0" smtClean="0">
                <a:solidFill>
                  <a:schemeClr val="hlink"/>
                </a:solidFill>
              </a:rPr>
              <a:t> </a:t>
            </a:r>
            <a:r>
              <a:rPr lang="en-US" dirty="0" smtClean="0"/>
              <a:t>1896</a:t>
            </a:r>
          </a:p>
          <a:p>
            <a:pPr eaLnBrk="1" fontAlgn="auto" hangingPunct="1">
              <a:spcAft>
                <a:spcPts val="0"/>
              </a:spcAft>
              <a:buFont typeface="Arial" charset="0"/>
              <a:buNone/>
              <a:defRPr/>
            </a:pPr>
            <a:r>
              <a:rPr lang="en-US" dirty="0" smtClean="0"/>
              <a:t>Smith, John,</a:t>
            </a:r>
            <a:r>
              <a:rPr lang="en-US" dirty="0" smtClean="0">
                <a:solidFill>
                  <a:schemeClr val="hlink"/>
                </a:solidFill>
              </a:rPr>
              <a:t> </a:t>
            </a:r>
            <a:r>
              <a:rPr lang="en-US" dirty="0" smtClean="0">
                <a:solidFill>
                  <a:srgbClr val="FF3300"/>
                </a:solidFill>
              </a:rPr>
              <a:t>born</a:t>
            </a:r>
            <a:r>
              <a:rPr lang="en-US" dirty="0" smtClean="0">
                <a:solidFill>
                  <a:schemeClr val="hlink"/>
                </a:solidFill>
              </a:rPr>
              <a:t> </a:t>
            </a:r>
            <a:r>
              <a:rPr lang="en-US" dirty="0" smtClean="0"/>
              <a:t>1825</a:t>
            </a:r>
          </a:p>
          <a:p>
            <a:pPr eaLnBrk="1" fontAlgn="auto" hangingPunct="1">
              <a:spcAft>
                <a:spcPts val="0"/>
              </a:spcAft>
              <a:buFont typeface="Arial" charset="0"/>
              <a:buNone/>
              <a:defRPr/>
            </a:pPr>
            <a:r>
              <a:rPr lang="en-US" dirty="0" smtClean="0">
                <a:solidFill>
                  <a:schemeClr val="hlink"/>
                </a:solidFill>
              </a:rPr>
              <a:t>	</a:t>
            </a:r>
            <a:r>
              <a:rPr lang="en-US" b="1" i="1" dirty="0" smtClean="0">
                <a:solidFill>
                  <a:srgbClr val="1AB629"/>
                </a:solidFill>
              </a:rPr>
              <a:t>LC practice:</a:t>
            </a:r>
            <a:r>
              <a:rPr lang="en-US" dirty="0" smtClean="0">
                <a:solidFill>
                  <a:schemeClr val="hlink"/>
                </a:solidFill>
              </a:rPr>
              <a:t>  </a:t>
            </a:r>
            <a:r>
              <a:rPr lang="en-US" dirty="0" smtClean="0"/>
              <a:t>Smith, John, </a:t>
            </a:r>
            <a:r>
              <a:rPr lang="en-US" dirty="0" smtClean="0">
                <a:solidFill>
                  <a:srgbClr val="FF0000"/>
                </a:solidFill>
              </a:rPr>
              <a:t>1825-</a:t>
            </a:r>
            <a:r>
              <a:rPr lang="en-US" dirty="0" smtClean="0">
                <a:solidFill>
                  <a:schemeClr val="hlink"/>
                </a:solidFill>
              </a:rPr>
              <a:t> </a:t>
            </a:r>
          </a:p>
          <a:p>
            <a:pPr eaLnBrk="1" fontAlgn="auto" hangingPunct="1">
              <a:spcAft>
                <a:spcPts val="0"/>
              </a:spcAft>
              <a:buFont typeface="Arial" charset="0"/>
              <a:buNone/>
              <a:defRPr/>
            </a:pPr>
            <a:r>
              <a:rPr lang="en-US" dirty="0" smtClean="0"/>
              <a:t>Smith, John, </a:t>
            </a:r>
            <a:r>
              <a:rPr lang="en-US" dirty="0" smtClean="0">
                <a:solidFill>
                  <a:srgbClr val="FF3300"/>
                </a:solidFill>
              </a:rPr>
              <a:t>died</a:t>
            </a:r>
            <a:r>
              <a:rPr lang="en-US" dirty="0" smtClean="0">
                <a:solidFill>
                  <a:schemeClr val="hlink"/>
                </a:solidFill>
              </a:rPr>
              <a:t> </a:t>
            </a:r>
            <a:r>
              <a:rPr lang="en-US" dirty="0" smtClean="0"/>
              <a:t>1859</a:t>
            </a:r>
          </a:p>
          <a:p>
            <a:pPr eaLnBrk="1" fontAlgn="auto" hangingPunct="1">
              <a:spcAft>
                <a:spcPts val="0"/>
              </a:spcAft>
              <a:buFont typeface="Arial" charset="0"/>
              <a:buNone/>
              <a:defRPr/>
            </a:pPr>
            <a:r>
              <a:rPr lang="en-US" dirty="0" smtClean="0">
                <a:solidFill>
                  <a:schemeClr val="hlink"/>
                </a:solidFill>
              </a:rPr>
              <a:t>	</a:t>
            </a:r>
            <a:r>
              <a:rPr lang="en-US" b="1" i="1" dirty="0" smtClean="0">
                <a:solidFill>
                  <a:srgbClr val="1AB629"/>
                </a:solidFill>
              </a:rPr>
              <a:t>LC practice:</a:t>
            </a:r>
            <a:r>
              <a:rPr lang="en-US" dirty="0" smtClean="0">
                <a:solidFill>
                  <a:schemeClr val="hlink"/>
                </a:solidFill>
              </a:rPr>
              <a:t>  </a:t>
            </a:r>
            <a:r>
              <a:rPr lang="en-US" dirty="0" smtClean="0"/>
              <a:t>Smith, John, </a:t>
            </a:r>
            <a:r>
              <a:rPr lang="en-US" dirty="0" smtClean="0">
                <a:solidFill>
                  <a:srgbClr val="FF0000"/>
                </a:solidFill>
              </a:rPr>
              <a:t>-1859</a:t>
            </a:r>
          </a:p>
          <a:p>
            <a:pPr eaLnBrk="1" fontAlgn="auto" hangingPunct="1">
              <a:spcAft>
                <a:spcPts val="0"/>
              </a:spcAft>
              <a:buFont typeface="Arial" charset="0"/>
              <a:buNone/>
              <a:defRPr/>
            </a:pPr>
            <a:endParaRPr lang="en-US" dirty="0" smtClean="0">
              <a:solidFill>
                <a:schemeClr val="hlink"/>
              </a:solidFill>
            </a:endParaRPr>
          </a:p>
          <a:p>
            <a:pPr eaLnBrk="1" fontAlgn="auto" hangingPunct="1">
              <a:spcAft>
                <a:spcPts val="0"/>
              </a:spcAft>
              <a:buFont typeface="Arial" charset="0"/>
              <a:buNone/>
              <a:defRPr/>
            </a:pPr>
            <a:endParaRPr lang="en-US" dirty="0" smtClean="0">
              <a:solidFill>
                <a:schemeClr val="hlink"/>
              </a:solidFill>
            </a:endParaRPr>
          </a:p>
        </p:txBody>
      </p:sp>
      <p:sp>
        <p:nvSpPr>
          <p:cNvPr id="10" name="Footer Placeholder 9"/>
          <p:cNvSpPr>
            <a:spLocks noGrp="1"/>
          </p:cNvSpPr>
          <p:nvPr>
            <p:ph type="ftr" sz="quarter" idx="11"/>
          </p:nvPr>
        </p:nvSpPr>
        <p:spPr/>
        <p:txBody>
          <a:bodyPr/>
          <a:lstStyle/>
          <a:p>
            <a:pPr>
              <a:defRPr/>
            </a:pPr>
            <a:r>
              <a:rPr lang="fr-FR" smtClean="0"/>
              <a:t>OLA 2012</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0"/>
            <a:ext cx="8229600" cy="1143000"/>
          </a:xfrm>
        </p:spPr>
        <p:txBody>
          <a:bodyPr/>
          <a:lstStyle/>
          <a:p>
            <a:pPr eaLnBrk="1" hangingPunct="1"/>
            <a:r>
              <a:rPr lang="en-US" sz="4000" smtClean="0"/>
              <a:t>Personal Name Headings – Dates</a:t>
            </a:r>
          </a:p>
        </p:txBody>
      </p:sp>
      <p:sp>
        <p:nvSpPr>
          <p:cNvPr id="22531" name="Text Placeholder 2"/>
          <p:cNvSpPr>
            <a:spLocks noGrp="1"/>
          </p:cNvSpPr>
          <p:nvPr>
            <p:ph type="body" idx="1"/>
          </p:nvPr>
        </p:nvSpPr>
        <p:spPr>
          <a:xfrm>
            <a:off x="457200" y="990600"/>
            <a:ext cx="4040188" cy="639763"/>
          </a:xfrm>
        </p:spPr>
        <p:txBody>
          <a:bodyPr/>
          <a:lstStyle/>
          <a:p>
            <a:pPr algn="ctr" eaLnBrk="1" hangingPunct="1"/>
            <a:r>
              <a:rPr lang="en-US" smtClean="0"/>
              <a:t>AACR2  22.17A</a:t>
            </a:r>
          </a:p>
        </p:txBody>
      </p:sp>
      <p:sp>
        <p:nvSpPr>
          <p:cNvPr id="22532" name="Content Placeholder 3"/>
          <p:cNvSpPr>
            <a:spLocks noGrp="1"/>
          </p:cNvSpPr>
          <p:nvPr>
            <p:ph sz="half" idx="2"/>
          </p:nvPr>
        </p:nvSpPr>
        <p:spPr>
          <a:xfrm>
            <a:off x="228600" y="1752600"/>
            <a:ext cx="3886200" cy="3951288"/>
          </a:xfrm>
        </p:spPr>
        <p:txBody>
          <a:bodyPr/>
          <a:lstStyle/>
          <a:p>
            <a:pPr eaLnBrk="1" hangingPunct="1">
              <a:buFont typeface="Arial" charset="0"/>
              <a:buNone/>
            </a:pPr>
            <a:r>
              <a:rPr lang="en-US" smtClean="0"/>
              <a:t>Johnson, Carl F., fl. 1893-1940</a:t>
            </a:r>
          </a:p>
          <a:p>
            <a:pPr eaLnBrk="1" hangingPunct="1">
              <a:buFont typeface="Arial" charset="0"/>
              <a:buNone/>
            </a:pPr>
            <a:endParaRPr lang="en-US" smtClean="0">
              <a:solidFill>
                <a:schemeClr val="hlink"/>
              </a:solidFill>
            </a:endParaRPr>
          </a:p>
          <a:p>
            <a:pPr eaLnBrk="1" hangingPunct="1">
              <a:buFont typeface="Arial" charset="0"/>
              <a:buNone/>
            </a:pPr>
            <a:endParaRPr lang="en-US" smtClean="0">
              <a:solidFill>
                <a:schemeClr val="hlink"/>
              </a:solidFill>
            </a:endParaRPr>
          </a:p>
          <a:p>
            <a:pPr eaLnBrk="1" hangingPunct="1">
              <a:buFont typeface="Arial" charset="0"/>
              <a:buNone/>
            </a:pPr>
            <a:r>
              <a:rPr lang="en-US" smtClean="0"/>
              <a:t>Joannes, Diaconus, 12th cent.</a:t>
            </a:r>
          </a:p>
          <a:p>
            <a:pPr eaLnBrk="1" hangingPunct="1">
              <a:buFont typeface="Arial" charset="0"/>
              <a:buNone/>
            </a:pPr>
            <a:r>
              <a:rPr lang="en-US" smtClean="0"/>
              <a:t>Joannes, Actuarius, 13th/ 14th cent.</a:t>
            </a:r>
          </a:p>
          <a:p>
            <a:pPr eaLnBrk="1" hangingPunct="1">
              <a:spcBef>
                <a:spcPts val="900"/>
              </a:spcBef>
              <a:buFont typeface="Arial" charset="0"/>
              <a:buNone/>
            </a:pPr>
            <a:r>
              <a:rPr lang="it-IT" smtClean="0"/>
              <a:t>Lin, Li, jin shi 1152</a:t>
            </a:r>
            <a:endParaRPr lang="en-US" smtClean="0"/>
          </a:p>
        </p:txBody>
      </p:sp>
      <p:sp>
        <p:nvSpPr>
          <p:cNvPr id="22533" name="Text Placeholder 4"/>
          <p:cNvSpPr>
            <a:spLocks noGrp="1"/>
          </p:cNvSpPr>
          <p:nvPr>
            <p:ph type="body" sz="quarter" idx="3"/>
          </p:nvPr>
        </p:nvSpPr>
        <p:spPr>
          <a:xfrm>
            <a:off x="4648200" y="990600"/>
            <a:ext cx="4043363" cy="639763"/>
          </a:xfrm>
        </p:spPr>
        <p:txBody>
          <a:bodyPr/>
          <a:lstStyle/>
          <a:p>
            <a:pPr algn="ctr" eaLnBrk="1" hangingPunct="1"/>
            <a:r>
              <a:rPr lang="en-US" smtClean="0"/>
              <a:t>RDA  9.3.4.3, 9.19.1.3</a:t>
            </a:r>
          </a:p>
        </p:txBody>
      </p:sp>
      <p:sp>
        <p:nvSpPr>
          <p:cNvPr id="22534" name="Content Placeholder 5"/>
          <p:cNvSpPr>
            <a:spLocks noGrp="1"/>
          </p:cNvSpPr>
          <p:nvPr>
            <p:ph sz="quarter" idx="4"/>
          </p:nvPr>
        </p:nvSpPr>
        <p:spPr>
          <a:xfrm>
            <a:off x="4114800" y="1752600"/>
            <a:ext cx="5029200" cy="4683125"/>
          </a:xfrm>
        </p:spPr>
        <p:txBody>
          <a:bodyPr/>
          <a:lstStyle/>
          <a:p>
            <a:pPr eaLnBrk="1" hangingPunct="1">
              <a:buFont typeface="Arial" charset="0"/>
              <a:buNone/>
            </a:pPr>
            <a:r>
              <a:rPr lang="en-US" smtClean="0"/>
              <a:t>Johnson, Carl F.,</a:t>
            </a:r>
            <a:r>
              <a:rPr lang="en-US" smtClean="0">
                <a:solidFill>
                  <a:schemeClr val="hlink"/>
                </a:solidFill>
              </a:rPr>
              <a:t> </a:t>
            </a:r>
            <a:r>
              <a:rPr lang="en-US" smtClean="0">
                <a:solidFill>
                  <a:srgbClr val="FF3300"/>
                </a:solidFill>
              </a:rPr>
              <a:t>flourished</a:t>
            </a:r>
            <a:r>
              <a:rPr lang="en-US" smtClean="0">
                <a:solidFill>
                  <a:schemeClr val="hlink"/>
                </a:solidFill>
              </a:rPr>
              <a:t> </a:t>
            </a:r>
            <a:r>
              <a:rPr lang="en-US" smtClean="0"/>
              <a:t>1893-1940</a:t>
            </a:r>
          </a:p>
          <a:p>
            <a:pPr eaLnBrk="1" hangingPunct="1">
              <a:spcAft>
                <a:spcPts val="600"/>
              </a:spcAft>
              <a:buFont typeface="Arial" charset="0"/>
              <a:buNone/>
            </a:pPr>
            <a:r>
              <a:rPr lang="en-US" smtClean="0">
                <a:solidFill>
                  <a:schemeClr val="hlink"/>
                </a:solidFill>
              </a:rPr>
              <a:t>	</a:t>
            </a:r>
            <a:r>
              <a:rPr lang="en-US" b="1" i="1" smtClean="0">
                <a:solidFill>
                  <a:srgbClr val="1AB629"/>
                </a:solidFill>
              </a:rPr>
              <a:t>LC practice:</a:t>
            </a:r>
            <a:r>
              <a:rPr lang="en-US" smtClean="0">
                <a:solidFill>
                  <a:schemeClr val="hlink"/>
                </a:solidFill>
              </a:rPr>
              <a:t>  </a:t>
            </a:r>
            <a:r>
              <a:rPr lang="en-US" smtClean="0"/>
              <a:t>Johnson, Carl F.,</a:t>
            </a:r>
            <a:r>
              <a:rPr lang="en-US" smtClean="0">
                <a:solidFill>
                  <a:schemeClr val="hlink"/>
                </a:solidFill>
              </a:rPr>
              <a:t> </a:t>
            </a:r>
            <a:r>
              <a:rPr lang="en-US" smtClean="0">
                <a:solidFill>
                  <a:srgbClr val="FF3300"/>
                </a:solidFill>
              </a:rPr>
              <a:t>active</a:t>
            </a:r>
            <a:r>
              <a:rPr lang="en-US" smtClean="0">
                <a:solidFill>
                  <a:schemeClr val="hlink"/>
                </a:solidFill>
              </a:rPr>
              <a:t> </a:t>
            </a:r>
            <a:r>
              <a:rPr lang="en-US" smtClean="0"/>
              <a:t>1893-1940</a:t>
            </a:r>
          </a:p>
          <a:p>
            <a:pPr eaLnBrk="1" hangingPunct="1">
              <a:spcBef>
                <a:spcPts val="600"/>
              </a:spcBef>
              <a:buFont typeface="Arial" charset="0"/>
              <a:buNone/>
            </a:pPr>
            <a:r>
              <a:rPr lang="en-US" smtClean="0"/>
              <a:t>Joannes, Diaconus, 12th </a:t>
            </a:r>
            <a:r>
              <a:rPr lang="en-US" smtClean="0">
                <a:solidFill>
                  <a:srgbClr val="FF3300"/>
                </a:solidFill>
              </a:rPr>
              <a:t>century</a:t>
            </a:r>
          </a:p>
          <a:p>
            <a:pPr eaLnBrk="1" hangingPunct="1">
              <a:buFont typeface="Arial" charset="0"/>
              <a:buNone/>
            </a:pPr>
            <a:r>
              <a:rPr lang="en-US" smtClean="0"/>
              <a:t>Joannes, Actuarius, 13th/14th </a:t>
            </a:r>
            <a:r>
              <a:rPr lang="en-US" smtClean="0">
                <a:solidFill>
                  <a:srgbClr val="FF0000"/>
                </a:solidFill>
              </a:rPr>
              <a:t>century</a:t>
            </a:r>
          </a:p>
          <a:p>
            <a:pPr eaLnBrk="1" hangingPunct="1">
              <a:spcBef>
                <a:spcPct val="0"/>
              </a:spcBef>
              <a:spcAft>
                <a:spcPts val="600"/>
              </a:spcAft>
              <a:buFont typeface="Arial" charset="0"/>
              <a:buNone/>
            </a:pPr>
            <a:endParaRPr lang="en-US" smtClean="0">
              <a:solidFill>
                <a:srgbClr val="FF0000"/>
              </a:solidFill>
            </a:endParaRPr>
          </a:p>
          <a:p>
            <a:pPr eaLnBrk="1" hangingPunct="1">
              <a:spcBef>
                <a:spcPct val="0"/>
              </a:spcBef>
              <a:buFont typeface="Arial" charset="0"/>
              <a:buNone/>
            </a:pPr>
            <a:r>
              <a:rPr lang="it-IT" smtClean="0"/>
              <a:t>Lin, Li, jin shi 1152</a:t>
            </a:r>
            <a:endParaRPr lang="en-US" smtClean="0"/>
          </a:p>
          <a:p>
            <a:pPr eaLnBrk="1" hangingPunct="1">
              <a:buFont typeface="Arial" charset="0"/>
              <a:buNone/>
            </a:pPr>
            <a:endParaRPr lang="en-US" smtClean="0">
              <a:solidFill>
                <a:srgbClr val="FF0000"/>
              </a:solidFill>
            </a:endParaRPr>
          </a:p>
          <a:p>
            <a:pPr eaLnBrk="1" hangingPunct="1">
              <a:buFont typeface="Arial" charset="0"/>
              <a:buNone/>
            </a:pPr>
            <a:endParaRPr lang="en-US" smtClean="0">
              <a:solidFill>
                <a:schemeClr val="hlink"/>
              </a:solidFill>
            </a:endParaRPr>
          </a:p>
          <a:p>
            <a:pPr eaLnBrk="1" hangingPunct="1">
              <a:buFont typeface="Arial" charset="0"/>
              <a:buNone/>
            </a:pPr>
            <a:endParaRPr lang="en-US" smtClean="0">
              <a:solidFill>
                <a:schemeClr val="hlink"/>
              </a:solidFill>
            </a:endParaRPr>
          </a:p>
        </p:txBody>
      </p:sp>
      <p:sp>
        <p:nvSpPr>
          <p:cNvPr id="10" name="Footer Placeholder 9"/>
          <p:cNvSpPr>
            <a:spLocks noGrp="1"/>
          </p:cNvSpPr>
          <p:nvPr>
            <p:ph type="ftr" sz="quarter" idx="11"/>
          </p:nvPr>
        </p:nvSpPr>
        <p:spPr/>
        <p:txBody>
          <a:bodyPr/>
          <a:lstStyle/>
          <a:p>
            <a:pPr>
              <a:defRPr/>
            </a:pPr>
            <a:r>
              <a:rPr lang="fr-FR" smtClean="0"/>
              <a:t>OLA 2012</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0"/>
            <a:ext cx="8229600" cy="762000"/>
          </a:xfrm>
        </p:spPr>
        <p:txBody>
          <a:bodyPr/>
          <a:lstStyle/>
          <a:p>
            <a:pPr eaLnBrk="1" hangingPunct="1"/>
            <a:r>
              <a:rPr lang="en-US" sz="3700" smtClean="0"/>
              <a:t>Personal Name Headings – Qualifiers</a:t>
            </a:r>
          </a:p>
        </p:txBody>
      </p:sp>
      <p:sp>
        <p:nvSpPr>
          <p:cNvPr id="24579" name="Text Placeholder 2"/>
          <p:cNvSpPr>
            <a:spLocks noGrp="1"/>
          </p:cNvSpPr>
          <p:nvPr>
            <p:ph type="body" idx="1"/>
          </p:nvPr>
        </p:nvSpPr>
        <p:spPr>
          <a:xfrm>
            <a:off x="0" y="533400"/>
            <a:ext cx="4040188" cy="639763"/>
          </a:xfrm>
        </p:spPr>
        <p:txBody>
          <a:bodyPr/>
          <a:lstStyle/>
          <a:p>
            <a:pPr algn="ctr" eaLnBrk="1" hangingPunct="1"/>
            <a:r>
              <a:rPr lang="en-US" smtClean="0"/>
              <a:t>AACR2  22.19, LCRI 22.19</a:t>
            </a:r>
          </a:p>
        </p:txBody>
      </p:sp>
      <p:sp>
        <p:nvSpPr>
          <p:cNvPr id="24580" name="Content Placeholder 3"/>
          <p:cNvSpPr>
            <a:spLocks noGrp="1"/>
          </p:cNvSpPr>
          <p:nvPr>
            <p:ph sz="half" idx="2"/>
          </p:nvPr>
        </p:nvSpPr>
        <p:spPr>
          <a:xfrm>
            <a:off x="533400" y="1219200"/>
            <a:ext cx="4038600" cy="5638800"/>
          </a:xfrm>
        </p:spPr>
        <p:txBody>
          <a:bodyPr/>
          <a:lstStyle/>
          <a:p>
            <a:pPr eaLnBrk="1" hangingPunct="1">
              <a:buFont typeface="Arial" charset="0"/>
              <a:buNone/>
            </a:pPr>
            <a:r>
              <a:rPr lang="en-US" sz="2000" smtClean="0"/>
              <a:t>Johannes (Notary)</a:t>
            </a:r>
          </a:p>
          <a:p>
            <a:pPr eaLnBrk="1" hangingPunct="1">
              <a:buFont typeface="Arial" charset="0"/>
              <a:buNone/>
            </a:pPr>
            <a:r>
              <a:rPr lang="en-US" sz="2000" smtClean="0"/>
              <a:t>Thomas (Anglo-Norman poet)</a:t>
            </a:r>
          </a:p>
          <a:p>
            <a:pPr eaLnBrk="1" hangingPunct="1">
              <a:buFont typeface="Arial" charset="0"/>
              <a:buNone/>
            </a:pPr>
            <a:r>
              <a:rPr lang="en-US" sz="2000" smtClean="0"/>
              <a:t>Smith, John, Sir</a:t>
            </a:r>
          </a:p>
          <a:p>
            <a:pPr eaLnBrk="1" hangingPunct="1">
              <a:buFont typeface="Arial" charset="0"/>
              <a:buNone/>
            </a:pPr>
            <a:endParaRPr lang="en-US" sz="2000" b="1" smtClean="0"/>
          </a:p>
          <a:p>
            <a:pPr eaLnBrk="1" hangingPunct="1">
              <a:buFont typeface="Arial" charset="0"/>
              <a:buNone/>
            </a:pPr>
            <a:endParaRPr lang="en-US" sz="2000" b="1" smtClean="0"/>
          </a:p>
          <a:p>
            <a:pPr eaLnBrk="1" hangingPunct="1">
              <a:buFont typeface="Arial" charset="0"/>
              <a:buNone/>
            </a:pPr>
            <a:r>
              <a:rPr lang="en-US" sz="2000" smtClean="0"/>
              <a:t>Brown, George, Captain</a:t>
            </a:r>
          </a:p>
          <a:p>
            <a:pPr eaLnBrk="1" hangingPunct="1">
              <a:buFont typeface="Arial" charset="0"/>
              <a:buNone/>
            </a:pPr>
            <a:endParaRPr lang="en-US" sz="2000" smtClean="0"/>
          </a:p>
          <a:p>
            <a:pPr eaLnBrk="1" hangingPunct="1">
              <a:buFont typeface="Arial" charset="0"/>
              <a:buNone/>
            </a:pPr>
            <a:r>
              <a:rPr lang="en-US" sz="2000" smtClean="0"/>
              <a:t>Brown, George, F.I.P.S.</a:t>
            </a:r>
          </a:p>
          <a:p>
            <a:pPr eaLnBrk="1" hangingPunct="1">
              <a:buFont typeface="Arial" charset="0"/>
              <a:buNone/>
            </a:pPr>
            <a:endParaRPr lang="en-US" sz="2000" smtClean="0"/>
          </a:p>
          <a:p>
            <a:pPr eaLnBrk="1" hangingPunct="1">
              <a:buFont typeface="Arial" charset="0"/>
              <a:buNone/>
            </a:pPr>
            <a:endParaRPr lang="en-US" sz="2000" smtClean="0"/>
          </a:p>
          <a:p>
            <a:pPr eaLnBrk="1" hangingPunct="1">
              <a:buFont typeface="Arial" charset="0"/>
              <a:buNone/>
            </a:pPr>
            <a:r>
              <a:rPr lang="en-US" sz="2000" smtClean="0"/>
              <a:t>Brown, George, Rev.</a:t>
            </a:r>
          </a:p>
          <a:p>
            <a:pPr eaLnBrk="1" hangingPunct="1">
              <a:buFont typeface="Arial" charset="0"/>
              <a:buNone/>
            </a:pPr>
            <a:r>
              <a:rPr lang="en-US" sz="2000" smtClean="0"/>
              <a:t>Brown, George, Ph. D.</a:t>
            </a:r>
          </a:p>
          <a:p>
            <a:pPr eaLnBrk="1" hangingPunct="1">
              <a:buFont typeface="Arial" charset="0"/>
              <a:buNone/>
            </a:pPr>
            <a:endParaRPr lang="en-US" sz="2000" smtClean="0"/>
          </a:p>
          <a:p>
            <a:pPr eaLnBrk="1" hangingPunct="1">
              <a:buFont typeface="Arial" charset="0"/>
              <a:buNone/>
            </a:pPr>
            <a:endParaRPr lang="en-US" sz="2000" smtClean="0"/>
          </a:p>
          <a:p>
            <a:pPr eaLnBrk="1" hangingPunct="1">
              <a:buFont typeface="Arial" charset="0"/>
              <a:buNone/>
            </a:pPr>
            <a:r>
              <a:rPr lang="en-US" sz="2000" smtClean="0"/>
              <a:t>Brown, George, flutist</a:t>
            </a:r>
          </a:p>
        </p:txBody>
      </p:sp>
      <p:sp>
        <p:nvSpPr>
          <p:cNvPr id="24581" name="Text Placeholder 4"/>
          <p:cNvSpPr>
            <a:spLocks noGrp="1"/>
          </p:cNvSpPr>
          <p:nvPr>
            <p:ph type="body" sz="quarter" idx="3"/>
          </p:nvPr>
        </p:nvSpPr>
        <p:spPr>
          <a:xfrm>
            <a:off x="4419600" y="533400"/>
            <a:ext cx="4343400" cy="639763"/>
          </a:xfrm>
        </p:spPr>
        <p:txBody>
          <a:bodyPr/>
          <a:lstStyle/>
          <a:p>
            <a:pPr algn="ctr" eaLnBrk="1" hangingPunct="1"/>
            <a:r>
              <a:rPr lang="en-US" smtClean="0"/>
              <a:t>RDA  9.19.1.1, 9.19.1.2, 9.19.1.6</a:t>
            </a:r>
          </a:p>
        </p:txBody>
      </p:sp>
      <p:sp>
        <p:nvSpPr>
          <p:cNvPr id="24582" name="Content Placeholder 5"/>
          <p:cNvSpPr>
            <a:spLocks noGrp="1"/>
          </p:cNvSpPr>
          <p:nvPr>
            <p:ph sz="quarter" idx="4"/>
          </p:nvPr>
        </p:nvSpPr>
        <p:spPr>
          <a:xfrm>
            <a:off x="4267200" y="1219200"/>
            <a:ext cx="4876800" cy="5638800"/>
          </a:xfrm>
        </p:spPr>
        <p:txBody>
          <a:bodyPr/>
          <a:lstStyle/>
          <a:p>
            <a:pPr eaLnBrk="1" hangingPunct="1">
              <a:buFont typeface="Arial" charset="0"/>
              <a:buNone/>
            </a:pPr>
            <a:r>
              <a:rPr lang="en-US" sz="2000" smtClean="0"/>
              <a:t>Johannes (Notary)</a:t>
            </a:r>
          </a:p>
          <a:p>
            <a:pPr eaLnBrk="1" hangingPunct="1">
              <a:buFont typeface="Arial" charset="0"/>
              <a:buNone/>
            </a:pPr>
            <a:r>
              <a:rPr lang="en-US" sz="2000" smtClean="0"/>
              <a:t>Thomas (Anglo-Norman poet)</a:t>
            </a:r>
          </a:p>
          <a:p>
            <a:pPr eaLnBrk="1" hangingPunct="1">
              <a:buFont typeface="Arial" charset="0"/>
              <a:buNone/>
            </a:pPr>
            <a:r>
              <a:rPr lang="en-US" sz="2000" smtClean="0"/>
              <a:t>Smith, John </a:t>
            </a:r>
            <a:r>
              <a:rPr lang="en-US" sz="2000" smtClean="0">
                <a:solidFill>
                  <a:srgbClr val="FF0000"/>
                </a:solidFill>
              </a:rPr>
              <a:t>(</a:t>
            </a:r>
            <a:r>
              <a:rPr lang="en-US" sz="2000" i="1" smtClean="0">
                <a:solidFill>
                  <a:srgbClr val="FF0000"/>
                </a:solidFill>
              </a:rPr>
              <a:t>[Profession or Occupation]</a:t>
            </a:r>
            <a:r>
              <a:rPr lang="en-US" sz="2000" smtClean="0">
                <a:solidFill>
                  <a:srgbClr val="FF0000"/>
                </a:solidFill>
              </a:rPr>
              <a:t>)</a:t>
            </a:r>
          </a:p>
          <a:p>
            <a:pPr eaLnBrk="1" hangingPunct="1">
              <a:buFont typeface="Arial" charset="0"/>
              <a:buNone/>
            </a:pPr>
            <a:r>
              <a:rPr lang="en-US" sz="2000" i="1" smtClean="0"/>
              <a:t> 	or</a:t>
            </a:r>
            <a:r>
              <a:rPr lang="en-US" sz="2000" smtClean="0"/>
              <a:t>	Smith, John    </a:t>
            </a:r>
            <a:r>
              <a:rPr lang="en-US" sz="2000" i="1" smtClean="0"/>
              <a:t>[undifferentiated]</a:t>
            </a:r>
          </a:p>
          <a:p>
            <a:pPr eaLnBrk="1" hangingPunct="1">
              <a:buFont typeface="Arial" charset="0"/>
              <a:buNone/>
            </a:pPr>
            <a:endParaRPr lang="en-US" sz="2000" smtClean="0"/>
          </a:p>
          <a:p>
            <a:pPr eaLnBrk="1" hangingPunct="1">
              <a:buFont typeface="Arial" charset="0"/>
              <a:buNone/>
            </a:pPr>
            <a:r>
              <a:rPr lang="en-US" sz="2000" smtClean="0"/>
              <a:t>Brown, George  </a:t>
            </a:r>
            <a:r>
              <a:rPr lang="en-US" sz="2000" smtClean="0">
                <a:solidFill>
                  <a:srgbClr val="FF0000"/>
                </a:solidFill>
              </a:rPr>
              <a:t>(Soldier)</a:t>
            </a:r>
          </a:p>
          <a:p>
            <a:pPr eaLnBrk="1" hangingPunct="1">
              <a:buFont typeface="Arial" charset="0"/>
              <a:buNone/>
            </a:pPr>
            <a:r>
              <a:rPr lang="en-US" sz="2000" smtClean="0"/>
              <a:t>	</a:t>
            </a:r>
            <a:r>
              <a:rPr lang="en-US" sz="2000" i="1" smtClean="0"/>
              <a:t>or	</a:t>
            </a:r>
            <a:r>
              <a:rPr lang="en-US" sz="2000" smtClean="0"/>
              <a:t>Brown, George    </a:t>
            </a:r>
            <a:r>
              <a:rPr lang="en-US" sz="2000" i="1" smtClean="0"/>
              <a:t>[undifferentiated]</a:t>
            </a:r>
          </a:p>
          <a:p>
            <a:pPr eaLnBrk="1" hangingPunct="1">
              <a:buFont typeface="Arial" charset="0"/>
              <a:buNone/>
            </a:pPr>
            <a:r>
              <a:rPr lang="en-US" sz="2000" smtClean="0"/>
              <a:t>Brown, George </a:t>
            </a:r>
            <a:r>
              <a:rPr lang="en-US" sz="2000" smtClean="0">
                <a:solidFill>
                  <a:srgbClr val="FF0000"/>
                </a:solidFill>
              </a:rPr>
              <a:t>(</a:t>
            </a:r>
            <a:r>
              <a:rPr lang="en-US" sz="2000" i="1" smtClean="0">
                <a:solidFill>
                  <a:srgbClr val="FF0000"/>
                </a:solidFill>
              </a:rPr>
              <a:t>[Profession or Occupation]</a:t>
            </a:r>
            <a:r>
              <a:rPr lang="en-US" sz="2000" smtClean="0">
                <a:solidFill>
                  <a:srgbClr val="FF0000"/>
                </a:solidFill>
              </a:rPr>
              <a:t>)</a:t>
            </a:r>
          </a:p>
          <a:p>
            <a:pPr eaLnBrk="1" hangingPunct="1">
              <a:buFont typeface="Arial" charset="0"/>
              <a:buNone/>
            </a:pPr>
            <a:r>
              <a:rPr lang="en-US" sz="2000" smtClean="0"/>
              <a:t>	</a:t>
            </a:r>
            <a:r>
              <a:rPr lang="en-US" sz="2000" i="1" smtClean="0"/>
              <a:t>or</a:t>
            </a:r>
            <a:r>
              <a:rPr lang="en-US" sz="2000" smtClean="0"/>
              <a:t>	Brown, George    </a:t>
            </a:r>
            <a:r>
              <a:rPr lang="en-US" sz="2000" i="1" smtClean="0"/>
              <a:t>[undifferentiated]</a:t>
            </a:r>
          </a:p>
          <a:p>
            <a:pPr eaLnBrk="1" hangingPunct="1">
              <a:buFont typeface="Arial" charset="0"/>
              <a:buNone/>
            </a:pPr>
            <a:endParaRPr lang="en-US" sz="2000" smtClean="0"/>
          </a:p>
          <a:p>
            <a:pPr eaLnBrk="1" hangingPunct="1">
              <a:buFont typeface="Arial" charset="0"/>
              <a:buNone/>
            </a:pPr>
            <a:r>
              <a:rPr lang="en-US" sz="2000" smtClean="0"/>
              <a:t>Brown, George </a:t>
            </a:r>
            <a:r>
              <a:rPr lang="en-US" sz="2000" smtClean="0">
                <a:solidFill>
                  <a:srgbClr val="FF0000"/>
                </a:solidFill>
              </a:rPr>
              <a:t>(Clergyman)</a:t>
            </a:r>
          </a:p>
          <a:p>
            <a:pPr eaLnBrk="1" hangingPunct="1">
              <a:buFont typeface="Arial" charset="0"/>
              <a:buNone/>
            </a:pPr>
            <a:r>
              <a:rPr lang="en-US" sz="2000" smtClean="0"/>
              <a:t>Brown, George </a:t>
            </a:r>
            <a:r>
              <a:rPr lang="en-US" sz="2000" smtClean="0">
                <a:solidFill>
                  <a:srgbClr val="FF0000"/>
                </a:solidFill>
              </a:rPr>
              <a:t>(</a:t>
            </a:r>
            <a:r>
              <a:rPr lang="en-US" sz="2000" i="1" smtClean="0">
                <a:solidFill>
                  <a:srgbClr val="FF0000"/>
                </a:solidFill>
              </a:rPr>
              <a:t>[Profession or Occupation]</a:t>
            </a:r>
            <a:r>
              <a:rPr lang="en-US" sz="2000" smtClean="0">
                <a:solidFill>
                  <a:srgbClr val="FF0000"/>
                </a:solidFill>
              </a:rPr>
              <a:t>)</a:t>
            </a:r>
          </a:p>
          <a:p>
            <a:pPr eaLnBrk="1" hangingPunct="1">
              <a:buFont typeface="Arial" charset="0"/>
              <a:buNone/>
            </a:pPr>
            <a:r>
              <a:rPr lang="en-US" sz="2000" smtClean="0"/>
              <a:t>	</a:t>
            </a:r>
            <a:r>
              <a:rPr lang="en-US" sz="2000" i="1" smtClean="0"/>
              <a:t>or</a:t>
            </a:r>
            <a:r>
              <a:rPr lang="en-US" sz="2000" smtClean="0"/>
              <a:t>	Brown, George    </a:t>
            </a:r>
            <a:r>
              <a:rPr lang="en-US" sz="2000" i="1" smtClean="0"/>
              <a:t>[undifferentiated]</a:t>
            </a:r>
          </a:p>
          <a:p>
            <a:pPr eaLnBrk="1" hangingPunct="1">
              <a:buFont typeface="Arial" charset="0"/>
              <a:buNone/>
            </a:pPr>
            <a:endParaRPr lang="en-US" sz="2000" smtClean="0"/>
          </a:p>
          <a:p>
            <a:pPr eaLnBrk="1" hangingPunct="1">
              <a:buFont typeface="Arial" charset="0"/>
              <a:buNone/>
            </a:pPr>
            <a:r>
              <a:rPr lang="en-US" sz="2000" smtClean="0"/>
              <a:t>Brown, George </a:t>
            </a:r>
            <a:r>
              <a:rPr lang="en-US" sz="2000" smtClean="0">
                <a:solidFill>
                  <a:srgbClr val="FF0000"/>
                </a:solidFill>
              </a:rPr>
              <a:t>(F</a:t>
            </a:r>
            <a:r>
              <a:rPr lang="en-US" sz="2000" smtClean="0"/>
              <a:t>lutist</a:t>
            </a:r>
            <a:r>
              <a:rPr lang="en-US" sz="2000" smtClean="0">
                <a:solidFill>
                  <a:srgbClr val="FF0000"/>
                </a:solidFill>
              </a:rPr>
              <a:t>)</a:t>
            </a:r>
            <a:endParaRPr lang="en-US" smtClean="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0"/>
            <a:ext cx="8229600" cy="762000"/>
          </a:xfrm>
        </p:spPr>
        <p:txBody>
          <a:bodyPr/>
          <a:lstStyle/>
          <a:p>
            <a:pPr eaLnBrk="1" hangingPunct="1"/>
            <a:r>
              <a:rPr lang="en-US" sz="3400" smtClean="0"/>
              <a:t>Conferences, Congresses, Fairs, Festivals, etc.</a:t>
            </a:r>
          </a:p>
        </p:txBody>
      </p:sp>
      <p:sp>
        <p:nvSpPr>
          <p:cNvPr id="33795" name="Text Placeholder 2"/>
          <p:cNvSpPr>
            <a:spLocks noGrp="1"/>
          </p:cNvSpPr>
          <p:nvPr>
            <p:ph type="body" idx="1"/>
          </p:nvPr>
        </p:nvSpPr>
        <p:spPr>
          <a:xfrm>
            <a:off x="304800" y="457200"/>
            <a:ext cx="4040188" cy="639763"/>
          </a:xfrm>
        </p:spPr>
        <p:txBody>
          <a:bodyPr/>
          <a:lstStyle/>
          <a:p>
            <a:pPr algn="ctr" eaLnBrk="1" hangingPunct="1"/>
            <a:r>
              <a:rPr lang="en-US" smtClean="0"/>
              <a:t>AACR2  24.7A1, 24.8B1</a:t>
            </a:r>
          </a:p>
        </p:txBody>
      </p:sp>
      <p:sp>
        <p:nvSpPr>
          <p:cNvPr id="33796" name="Content Placeholder 3"/>
          <p:cNvSpPr>
            <a:spLocks noGrp="1"/>
          </p:cNvSpPr>
          <p:nvPr>
            <p:ph sz="half" idx="2"/>
          </p:nvPr>
        </p:nvSpPr>
        <p:spPr>
          <a:xfrm>
            <a:off x="228600" y="1143000"/>
            <a:ext cx="4114800" cy="5715000"/>
          </a:xfrm>
        </p:spPr>
        <p:txBody>
          <a:bodyPr tIns="91440" bIns="274320"/>
          <a:lstStyle/>
          <a:p>
            <a:pPr eaLnBrk="1" hangingPunct="1">
              <a:buFont typeface="Arial" charset="0"/>
              <a:buNone/>
            </a:pPr>
            <a:r>
              <a:rPr lang="en-US" sz="2200" smtClean="0"/>
              <a:t>Comparative Canadian Literature Conference</a:t>
            </a:r>
          </a:p>
          <a:p>
            <a:pPr eaLnBrk="1" hangingPunct="1">
              <a:buFont typeface="Arial" charset="0"/>
              <a:buNone/>
            </a:pPr>
            <a:r>
              <a:rPr lang="en-US" sz="2200" smtClean="0"/>
              <a:t>Symposium on Active Control of Vibration and Noise</a:t>
            </a:r>
          </a:p>
          <a:p>
            <a:pPr eaLnBrk="1" hangingPunct="1">
              <a:buFont typeface="Arial" charset="0"/>
              <a:buNone/>
            </a:pPr>
            <a:r>
              <a:rPr lang="en-US" sz="2200" smtClean="0"/>
              <a:t>Jean Piaget Society. Meeting</a:t>
            </a:r>
          </a:p>
          <a:p>
            <a:pPr eaLnBrk="1" hangingPunct="1">
              <a:buFont typeface="Arial" charset="0"/>
              <a:buNone/>
            </a:pPr>
            <a:r>
              <a:rPr lang="fr-FR" sz="2200" smtClean="0"/>
              <a:t>Expo 86 (Vancouver, B.C.)</a:t>
            </a:r>
          </a:p>
          <a:p>
            <a:pPr eaLnBrk="1" hangingPunct="1">
              <a:spcBef>
                <a:spcPts val="600"/>
              </a:spcBef>
              <a:buFont typeface="Arial" charset="0"/>
              <a:buNone/>
            </a:pPr>
            <a:r>
              <a:rPr lang="en-US" sz="2200" smtClean="0"/>
              <a:t>Festival of Flowers '94 (Itanagar, India)</a:t>
            </a:r>
          </a:p>
          <a:p>
            <a:pPr eaLnBrk="1" hangingPunct="1">
              <a:spcAft>
                <a:spcPts val="600"/>
              </a:spcAft>
              <a:buFont typeface="Arial" charset="0"/>
              <a:buNone/>
            </a:pPr>
            <a:r>
              <a:rPr lang="fr-FR" sz="2200" smtClean="0"/>
              <a:t>Vancouver Conference on Modernism (1981)</a:t>
            </a:r>
            <a:endParaRPr lang="en-US" sz="2200" smtClean="0"/>
          </a:p>
          <a:p>
            <a:pPr eaLnBrk="1" hangingPunct="1">
              <a:spcAft>
                <a:spcPts val="2000"/>
              </a:spcAft>
              <a:buFont typeface="Arial" charset="0"/>
              <a:buNone/>
            </a:pPr>
            <a:r>
              <a:rPr lang="fr-FR" sz="2200" smtClean="0"/>
              <a:t>Salzburger Festspiele (2008)</a:t>
            </a:r>
          </a:p>
          <a:p>
            <a:pPr eaLnBrk="1" hangingPunct="1">
              <a:spcBef>
                <a:spcPct val="0"/>
              </a:spcBef>
              <a:buFont typeface="Arial" charset="0"/>
              <a:buNone/>
            </a:pPr>
            <a:r>
              <a:rPr lang="en-US" sz="2200" smtClean="0"/>
              <a:t>Auckland Art Fair (2009)</a:t>
            </a:r>
            <a:endParaRPr lang="fr-FR" sz="2200" smtClean="0"/>
          </a:p>
          <a:p>
            <a:pPr eaLnBrk="1" hangingPunct="1">
              <a:buFont typeface="Arial" charset="0"/>
              <a:buNone/>
            </a:pPr>
            <a:endParaRPr lang="en-US" smtClean="0"/>
          </a:p>
        </p:txBody>
      </p:sp>
      <p:sp>
        <p:nvSpPr>
          <p:cNvPr id="33797" name="Text Placeholder 4"/>
          <p:cNvSpPr>
            <a:spLocks noGrp="1"/>
          </p:cNvSpPr>
          <p:nvPr>
            <p:ph type="body" sz="quarter" idx="3"/>
          </p:nvPr>
        </p:nvSpPr>
        <p:spPr>
          <a:xfrm>
            <a:off x="4648200" y="457200"/>
            <a:ext cx="4041775" cy="639763"/>
          </a:xfrm>
        </p:spPr>
        <p:txBody>
          <a:bodyPr/>
          <a:lstStyle/>
          <a:p>
            <a:pPr algn="ctr" eaLnBrk="1" hangingPunct="1"/>
            <a:r>
              <a:rPr lang="en-US" smtClean="0"/>
              <a:t>RDA  11.2.2.11, 11.13.1.8</a:t>
            </a:r>
          </a:p>
        </p:txBody>
      </p:sp>
      <p:sp>
        <p:nvSpPr>
          <p:cNvPr id="93190" name="Content Placeholder 5"/>
          <p:cNvSpPr>
            <a:spLocks noGrp="1"/>
          </p:cNvSpPr>
          <p:nvPr>
            <p:ph sz="quarter" idx="4"/>
          </p:nvPr>
        </p:nvSpPr>
        <p:spPr>
          <a:xfrm>
            <a:off x="4267200" y="1295400"/>
            <a:ext cx="4876800" cy="4953000"/>
          </a:xfrm>
        </p:spPr>
        <p:txBody>
          <a:bodyPr rtlCol="0">
            <a:normAutofit fontScale="92500" lnSpcReduction="10000"/>
          </a:bodyPr>
          <a:lstStyle/>
          <a:p>
            <a:pPr eaLnBrk="1" fontAlgn="auto" hangingPunct="1">
              <a:spcAft>
                <a:spcPts val="0"/>
              </a:spcAft>
              <a:buFont typeface="Arial" charset="0"/>
              <a:buNone/>
              <a:defRPr/>
            </a:pPr>
            <a:r>
              <a:rPr lang="en-US" dirty="0" smtClean="0">
                <a:solidFill>
                  <a:srgbClr val="FF0000"/>
                </a:solidFill>
              </a:rPr>
              <a:t>Annual</a:t>
            </a:r>
            <a:r>
              <a:rPr lang="en-US" dirty="0" smtClean="0"/>
              <a:t> Comparative Canadian Literature Conference</a:t>
            </a:r>
          </a:p>
          <a:p>
            <a:pPr eaLnBrk="1" fontAlgn="auto" hangingPunct="1">
              <a:spcAft>
                <a:spcPts val="600"/>
              </a:spcAft>
              <a:buFont typeface="Arial" charset="0"/>
              <a:buNone/>
              <a:defRPr/>
            </a:pPr>
            <a:r>
              <a:rPr lang="en-US" dirty="0" smtClean="0">
                <a:solidFill>
                  <a:srgbClr val="FF0000"/>
                </a:solidFill>
              </a:rPr>
              <a:t>Biennial</a:t>
            </a:r>
            <a:r>
              <a:rPr lang="en-US" dirty="0" smtClean="0"/>
              <a:t> Symposium on Active Control of Vibration and Noise</a:t>
            </a:r>
          </a:p>
          <a:p>
            <a:pPr eaLnBrk="1" fontAlgn="auto" hangingPunct="1">
              <a:spcAft>
                <a:spcPts val="400"/>
              </a:spcAft>
              <a:buFont typeface="Arial" charset="0"/>
              <a:buNone/>
              <a:defRPr/>
            </a:pPr>
            <a:r>
              <a:rPr lang="en-US" dirty="0" smtClean="0"/>
              <a:t>Jean Piaget Society. </a:t>
            </a:r>
            <a:r>
              <a:rPr lang="en-US" dirty="0" smtClean="0">
                <a:solidFill>
                  <a:srgbClr val="FF0000"/>
                </a:solidFill>
              </a:rPr>
              <a:t>Annual</a:t>
            </a:r>
            <a:r>
              <a:rPr lang="en-US" dirty="0" smtClean="0"/>
              <a:t> Meeting</a:t>
            </a:r>
            <a:endParaRPr lang="fr-FR" dirty="0" smtClean="0"/>
          </a:p>
          <a:p>
            <a:pPr eaLnBrk="1" fontAlgn="auto" hangingPunct="1">
              <a:spcAft>
                <a:spcPts val="300"/>
              </a:spcAft>
              <a:buFont typeface="Arial" charset="0"/>
              <a:buNone/>
              <a:defRPr/>
            </a:pPr>
            <a:r>
              <a:rPr lang="fr-FR" dirty="0" smtClean="0">
                <a:solidFill>
                  <a:srgbClr val="FF0000"/>
                </a:solidFill>
              </a:rPr>
              <a:t>Expo</a:t>
            </a:r>
            <a:r>
              <a:rPr lang="fr-FR" dirty="0" smtClean="0"/>
              <a:t> (</a:t>
            </a:r>
            <a:r>
              <a:rPr lang="fr-FR" dirty="0" smtClean="0">
                <a:solidFill>
                  <a:srgbClr val="FF0000"/>
                </a:solidFill>
              </a:rPr>
              <a:t>1986 :</a:t>
            </a:r>
            <a:r>
              <a:rPr lang="fr-FR" dirty="0" smtClean="0"/>
              <a:t> Vancouver, B.C.)</a:t>
            </a:r>
          </a:p>
          <a:p>
            <a:pPr eaLnBrk="1" fontAlgn="auto" hangingPunct="1">
              <a:spcAft>
                <a:spcPts val="0"/>
              </a:spcAft>
              <a:buFont typeface="Arial" charset="0"/>
              <a:buNone/>
              <a:defRPr/>
            </a:pPr>
            <a:r>
              <a:rPr lang="en-US" dirty="0" smtClean="0">
                <a:solidFill>
                  <a:srgbClr val="FF0000"/>
                </a:solidFill>
              </a:rPr>
              <a:t>Festival of Flowers</a:t>
            </a:r>
            <a:r>
              <a:rPr lang="en-US" dirty="0" smtClean="0"/>
              <a:t> (</a:t>
            </a:r>
            <a:r>
              <a:rPr lang="en-US" dirty="0" smtClean="0">
                <a:solidFill>
                  <a:srgbClr val="FF0000"/>
                </a:solidFill>
              </a:rPr>
              <a:t>1994 :</a:t>
            </a:r>
            <a:r>
              <a:rPr lang="en-US" dirty="0" smtClean="0"/>
              <a:t> </a:t>
            </a:r>
            <a:r>
              <a:rPr lang="en-US" dirty="0" err="1" smtClean="0"/>
              <a:t>Itanagar</a:t>
            </a:r>
            <a:r>
              <a:rPr lang="en-US" dirty="0" smtClean="0"/>
              <a:t>, </a:t>
            </a:r>
          </a:p>
          <a:p>
            <a:pPr eaLnBrk="1" fontAlgn="auto" hangingPunct="1">
              <a:spcAft>
                <a:spcPts val="0"/>
              </a:spcAft>
              <a:buFont typeface="Arial" charset="0"/>
              <a:buNone/>
              <a:defRPr/>
            </a:pPr>
            <a:r>
              <a:rPr lang="en-US" dirty="0" smtClean="0"/>
              <a:t>	India)</a:t>
            </a:r>
          </a:p>
          <a:p>
            <a:pPr eaLnBrk="1" fontAlgn="auto" hangingPunct="1">
              <a:spcAft>
                <a:spcPts val="600"/>
              </a:spcAft>
              <a:buFont typeface="Arial" charset="0"/>
              <a:buNone/>
              <a:defRPr/>
            </a:pPr>
            <a:r>
              <a:rPr lang="fr-FR" dirty="0" smtClean="0"/>
              <a:t>Vancouver </a:t>
            </a:r>
            <a:r>
              <a:rPr lang="fr-FR" dirty="0" err="1" smtClean="0"/>
              <a:t>Conference</a:t>
            </a:r>
            <a:r>
              <a:rPr lang="fr-FR" dirty="0" smtClean="0"/>
              <a:t> on </a:t>
            </a:r>
            <a:r>
              <a:rPr lang="fr-FR" dirty="0" err="1" smtClean="0"/>
              <a:t>Modernism</a:t>
            </a:r>
            <a:r>
              <a:rPr lang="fr-FR" dirty="0" smtClean="0"/>
              <a:t> (1981 </a:t>
            </a:r>
            <a:r>
              <a:rPr lang="fr-FR" dirty="0" smtClean="0">
                <a:solidFill>
                  <a:srgbClr val="FF0000"/>
                </a:solidFill>
              </a:rPr>
              <a:t>: Vancouver, B.C.</a:t>
            </a:r>
            <a:r>
              <a:rPr lang="fr-FR" dirty="0" smtClean="0"/>
              <a:t>)</a:t>
            </a:r>
          </a:p>
          <a:p>
            <a:pPr eaLnBrk="1" fontAlgn="auto" hangingPunct="1">
              <a:spcAft>
                <a:spcPts val="0"/>
              </a:spcAft>
              <a:buFont typeface="Arial" charset="0"/>
              <a:buNone/>
              <a:defRPr/>
            </a:pPr>
            <a:r>
              <a:rPr lang="fr-FR" dirty="0" err="1" smtClean="0"/>
              <a:t>Salzburger</a:t>
            </a:r>
            <a:r>
              <a:rPr lang="fr-FR" dirty="0" smtClean="0"/>
              <a:t> </a:t>
            </a:r>
            <a:r>
              <a:rPr lang="fr-FR" dirty="0" err="1" smtClean="0"/>
              <a:t>Festspiele</a:t>
            </a:r>
            <a:r>
              <a:rPr lang="fr-FR" dirty="0" smtClean="0"/>
              <a:t> (2008 </a:t>
            </a:r>
            <a:r>
              <a:rPr lang="fr-FR" dirty="0" smtClean="0">
                <a:solidFill>
                  <a:srgbClr val="FF0000"/>
                </a:solidFill>
              </a:rPr>
              <a:t>: Salzburg, </a:t>
            </a:r>
            <a:r>
              <a:rPr lang="fr-FR" dirty="0" err="1" smtClean="0">
                <a:solidFill>
                  <a:srgbClr val="FF0000"/>
                </a:solidFill>
              </a:rPr>
              <a:t>Austria</a:t>
            </a:r>
            <a:r>
              <a:rPr lang="fr-FR" dirty="0" smtClean="0"/>
              <a:t>)</a:t>
            </a:r>
          </a:p>
          <a:p>
            <a:pPr eaLnBrk="1" fontAlgn="auto" hangingPunct="1">
              <a:spcAft>
                <a:spcPts val="0"/>
              </a:spcAft>
              <a:buFont typeface="Arial" charset="0"/>
              <a:buNone/>
              <a:defRPr/>
            </a:pPr>
            <a:r>
              <a:rPr lang="en-US" dirty="0" smtClean="0"/>
              <a:t>Auckland Art Fair (2009 </a:t>
            </a:r>
            <a:r>
              <a:rPr lang="en-US" dirty="0" smtClean="0">
                <a:solidFill>
                  <a:srgbClr val="FF0000"/>
                </a:solidFill>
              </a:rPr>
              <a:t>: Auckland, N.Z.</a:t>
            </a:r>
            <a:r>
              <a:rPr lang="en-US" dirty="0" smtClean="0"/>
              <a:t>)</a:t>
            </a:r>
            <a:endParaRPr lang="fr-FR" dirty="0" smtClean="0"/>
          </a:p>
          <a:p>
            <a:pPr eaLnBrk="1" fontAlgn="auto" hangingPunct="1">
              <a:spcAft>
                <a:spcPts val="0"/>
              </a:spcAft>
              <a:buFont typeface="Arial" charset="0"/>
              <a:buNone/>
              <a:defRPr/>
            </a:pPr>
            <a:endParaRPr lang="en-US" dirty="0" smtClean="0"/>
          </a:p>
        </p:txBody>
      </p:sp>
      <p:sp>
        <p:nvSpPr>
          <p:cNvPr id="10" name="Footer Placeholder 9"/>
          <p:cNvSpPr>
            <a:spLocks noGrp="1"/>
          </p:cNvSpPr>
          <p:nvPr>
            <p:ph type="ftr" sz="quarter" idx="11"/>
          </p:nvPr>
        </p:nvSpPr>
        <p:spPr/>
        <p:txBody>
          <a:bodyPr/>
          <a:lstStyle/>
          <a:p>
            <a:pPr>
              <a:defRPr/>
            </a:pPr>
            <a:r>
              <a:rPr lang="fr-FR" smtClean="0"/>
              <a:t>OLA 2012</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0"/>
            <a:ext cx="8229600" cy="762000"/>
          </a:xfrm>
        </p:spPr>
        <p:txBody>
          <a:bodyPr/>
          <a:lstStyle/>
          <a:p>
            <a:pPr eaLnBrk="1" hangingPunct="1"/>
            <a:r>
              <a:rPr lang="en-US" sz="3400" smtClean="0"/>
              <a:t>Conferences, etc.:  Multiple Locations</a:t>
            </a:r>
          </a:p>
        </p:txBody>
      </p:sp>
      <p:sp>
        <p:nvSpPr>
          <p:cNvPr id="34819" name="Text Placeholder 2"/>
          <p:cNvSpPr>
            <a:spLocks noGrp="1"/>
          </p:cNvSpPr>
          <p:nvPr>
            <p:ph type="body" idx="1"/>
          </p:nvPr>
        </p:nvSpPr>
        <p:spPr>
          <a:xfrm>
            <a:off x="304800" y="990600"/>
            <a:ext cx="4040188" cy="639763"/>
          </a:xfrm>
        </p:spPr>
        <p:txBody>
          <a:bodyPr/>
          <a:lstStyle/>
          <a:p>
            <a:pPr algn="ctr" eaLnBrk="1" hangingPunct="1"/>
            <a:r>
              <a:rPr lang="en-US" smtClean="0"/>
              <a:t>AACR2  24.7B4</a:t>
            </a:r>
          </a:p>
        </p:txBody>
      </p:sp>
      <p:sp>
        <p:nvSpPr>
          <p:cNvPr id="34820" name="Content Placeholder 3"/>
          <p:cNvSpPr>
            <a:spLocks noGrp="1"/>
          </p:cNvSpPr>
          <p:nvPr>
            <p:ph sz="half" idx="2"/>
          </p:nvPr>
        </p:nvSpPr>
        <p:spPr>
          <a:xfrm>
            <a:off x="228600" y="1676400"/>
            <a:ext cx="4114800" cy="4724400"/>
          </a:xfrm>
        </p:spPr>
        <p:txBody>
          <a:bodyPr/>
          <a:lstStyle/>
          <a:p>
            <a:pPr eaLnBrk="1" hangingPunct="1">
              <a:buFont typeface="Arial" charset="0"/>
              <a:buNone/>
            </a:pPr>
            <a:r>
              <a:rPr lang="en-US" smtClean="0"/>
              <a:t>Symposium on Breeding and Machine Harvesting of Rubus and Ribes (1976 : East Malling, England, and Dundee, Scotland)</a:t>
            </a:r>
          </a:p>
          <a:p>
            <a:pPr eaLnBrk="1" hangingPunct="1">
              <a:buFont typeface="Arial" charset="0"/>
              <a:buNone/>
            </a:pPr>
            <a:r>
              <a:rPr lang="en-US" smtClean="0"/>
              <a:t>Conference on the Appalachian Frontier (1985 : James Madison University and Mary Baldwin College)</a:t>
            </a:r>
          </a:p>
          <a:p>
            <a:pPr eaLnBrk="1" hangingPunct="1">
              <a:buFont typeface="Arial" charset="0"/>
              <a:buNone/>
            </a:pPr>
            <a:r>
              <a:rPr lang="en-US" smtClean="0"/>
              <a:t>Danish-Swedish Analysis Seminar (1995 : Copenhagen, Denmark, etc.)</a:t>
            </a:r>
          </a:p>
        </p:txBody>
      </p:sp>
      <p:sp>
        <p:nvSpPr>
          <p:cNvPr id="34821" name="Text Placeholder 4"/>
          <p:cNvSpPr>
            <a:spLocks noGrp="1"/>
          </p:cNvSpPr>
          <p:nvPr>
            <p:ph type="body" sz="quarter" idx="3"/>
          </p:nvPr>
        </p:nvSpPr>
        <p:spPr>
          <a:xfrm>
            <a:off x="4648200" y="990600"/>
            <a:ext cx="4041775" cy="639763"/>
          </a:xfrm>
        </p:spPr>
        <p:txBody>
          <a:bodyPr/>
          <a:lstStyle/>
          <a:p>
            <a:pPr algn="ctr" eaLnBrk="1" hangingPunct="1"/>
            <a:r>
              <a:rPr lang="en-US" smtClean="0"/>
              <a:t>RDA  11.3.2, 11.13.1.8</a:t>
            </a:r>
          </a:p>
        </p:txBody>
      </p:sp>
      <p:sp>
        <p:nvSpPr>
          <p:cNvPr id="34822" name="Content Placeholder 5"/>
          <p:cNvSpPr>
            <a:spLocks noGrp="1"/>
          </p:cNvSpPr>
          <p:nvPr>
            <p:ph sz="quarter" idx="4"/>
          </p:nvPr>
        </p:nvSpPr>
        <p:spPr>
          <a:xfrm>
            <a:off x="4800600" y="1676400"/>
            <a:ext cx="4114800" cy="5181600"/>
          </a:xfrm>
        </p:spPr>
        <p:txBody>
          <a:bodyPr/>
          <a:lstStyle/>
          <a:p>
            <a:pPr eaLnBrk="1" hangingPunct="1">
              <a:buFont typeface="Arial" charset="0"/>
              <a:buNone/>
            </a:pPr>
            <a:r>
              <a:rPr lang="en-US" dirty="0" smtClean="0"/>
              <a:t>Symposium on Breeding and Machine Harvesting of </a:t>
            </a:r>
            <a:r>
              <a:rPr lang="en-US" dirty="0" err="1" smtClean="0"/>
              <a:t>Rubus</a:t>
            </a:r>
            <a:r>
              <a:rPr lang="en-US" dirty="0" smtClean="0"/>
              <a:t> and </a:t>
            </a:r>
            <a:r>
              <a:rPr lang="en-US" dirty="0" err="1" smtClean="0"/>
              <a:t>Ribes</a:t>
            </a:r>
            <a:r>
              <a:rPr lang="en-US" dirty="0" smtClean="0"/>
              <a:t> (1976 : East </a:t>
            </a:r>
            <a:r>
              <a:rPr lang="en-US" dirty="0" err="1" smtClean="0"/>
              <a:t>Malling</a:t>
            </a:r>
            <a:r>
              <a:rPr lang="en-US" dirty="0" smtClean="0"/>
              <a:t>, England</a:t>
            </a:r>
            <a:r>
              <a:rPr lang="en-US" dirty="0" smtClean="0">
                <a:solidFill>
                  <a:srgbClr val="FF0000"/>
                </a:solidFill>
              </a:rPr>
              <a:t>;</a:t>
            </a:r>
            <a:r>
              <a:rPr lang="en-US" dirty="0" smtClean="0"/>
              <a:t> Dundee, Scotland)</a:t>
            </a:r>
          </a:p>
          <a:p>
            <a:pPr eaLnBrk="1" hangingPunct="1">
              <a:spcBef>
                <a:spcPts val="600"/>
              </a:spcBef>
              <a:buFont typeface="Arial" charset="0"/>
              <a:buNone/>
            </a:pPr>
            <a:r>
              <a:rPr lang="en-US" dirty="0" smtClean="0"/>
              <a:t>Conference on the Appalachian Frontier (1985 : James Madison University</a:t>
            </a:r>
            <a:r>
              <a:rPr lang="en-US" dirty="0" smtClean="0">
                <a:solidFill>
                  <a:srgbClr val="FF0000"/>
                </a:solidFill>
              </a:rPr>
              <a:t>;</a:t>
            </a:r>
            <a:r>
              <a:rPr lang="en-US" dirty="0" smtClean="0"/>
              <a:t> Mary Baldwin College)</a:t>
            </a:r>
          </a:p>
          <a:p>
            <a:pPr eaLnBrk="1" hangingPunct="1">
              <a:buFont typeface="Arial" charset="0"/>
              <a:buNone/>
            </a:pPr>
            <a:r>
              <a:rPr lang="en-US" dirty="0" smtClean="0"/>
              <a:t>Danish-Swedish Analysis Seminar (1995 : Copenhagen, Denmark</a:t>
            </a:r>
            <a:r>
              <a:rPr lang="en-US" dirty="0" smtClean="0">
                <a:solidFill>
                  <a:srgbClr val="FF0000"/>
                </a:solidFill>
              </a:rPr>
              <a:t>; Lund, Sweden; Paris, France</a:t>
            </a:r>
            <a:r>
              <a:rPr lang="en-US" dirty="0" smtClean="0"/>
              <a:t>)</a:t>
            </a:r>
          </a:p>
        </p:txBody>
      </p:sp>
      <p:sp>
        <p:nvSpPr>
          <p:cNvPr id="34823" name="TextBox 7"/>
          <p:cNvSpPr txBox="1">
            <a:spLocks noChangeArrowheads="1"/>
          </p:cNvSpPr>
          <p:nvPr/>
        </p:nvSpPr>
        <p:spPr bwMode="auto">
          <a:xfrm>
            <a:off x="533400" y="685800"/>
            <a:ext cx="8610600" cy="369888"/>
          </a:xfrm>
          <a:prstGeom prst="rect">
            <a:avLst/>
          </a:prstGeom>
          <a:noFill/>
          <a:ln w="9525">
            <a:noFill/>
            <a:miter lim="800000"/>
            <a:headEnd/>
            <a:tailEnd/>
          </a:ln>
        </p:spPr>
        <p:txBody>
          <a:bodyPr>
            <a:spAutoFit/>
          </a:bodyPr>
          <a:lstStyle/>
          <a:p>
            <a:r>
              <a:rPr lang="en-US"/>
              <a:t>Change from AACR2: add all locations to qualifier; separate each by semicolon.</a:t>
            </a:r>
          </a:p>
        </p:txBody>
      </p:sp>
      <p:sp>
        <p:nvSpPr>
          <p:cNvPr id="8" name="Footer Placeholder 7"/>
          <p:cNvSpPr>
            <a:spLocks noGrp="1"/>
          </p:cNvSpPr>
          <p:nvPr>
            <p:ph type="ftr" sz="quarter" idx="11"/>
          </p:nvPr>
        </p:nvSpPr>
        <p:spPr/>
        <p:txBody>
          <a:bodyPr/>
          <a:lstStyle/>
          <a:p>
            <a:r>
              <a:rPr lang="en-US" smtClean="0"/>
              <a:t>OLA 2012</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6373</Words>
  <Application>Microsoft Office PowerPoint</Application>
  <PresentationFormat>On-screen Show (4:3)</PresentationFormat>
  <Paragraphs>530</Paragraphs>
  <Slides>28</Slides>
  <Notes>20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Conversion of the LC/NACO Authority File to RDA</vt:lpstr>
      <vt:lpstr>Review of Key Changes from  AACR2 to RDA</vt:lpstr>
      <vt:lpstr>Review of Key Changes from  AACR2 to RDA</vt:lpstr>
      <vt:lpstr>Review of Key Changes from  AACR2 to RDA</vt:lpstr>
      <vt:lpstr>Personal Name Headings – Dates</vt:lpstr>
      <vt:lpstr>Personal Name Headings – Dates</vt:lpstr>
      <vt:lpstr>Personal Name Headings – Qualifiers</vt:lpstr>
      <vt:lpstr>Conferences, Congresses, Fairs, Festivals, etc.</vt:lpstr>
      <vt:lpstr>Conferences, etc.:  Multiple Locations</vt:lpstr>
      <vt:lpstr>Parts of the Bible</vt:lpstr>
      <vt:lpstr>Uniform Titles</vt:lpstr>
      <vt:lpstr>Uniform Titles</vt:lpstr>
      <vt:lpstr>Uniform Titles</vt:lpstr>
      <vt:lpstr>Documentation</vt:lpstr>
      <vt:lpstr>PCC Task Group on AACR2 &amp; RDA Acceptable Heading Categories</vt:lpstr>
      <vt:lpstr>PCC Task Group on AACR2 &amp; RDA Acceptable Heading Categories</vt:lpstr>
      <vt:lpstr>Recommended Phases  (PCC Acceptable Headings Implementation Task Group)</vt:lpstr>
      <vt:lpstr>Recommended Phases  (PCC Acceptable Headings Implementation Task Group)</vt:lpstr>
      <vt:lpstr>Recommended Phases  (PCC Acceptable Headings Implementation Task Group)</vt:lpstr>
      <vt:lpstr>Alternate Implementation Schemes (PCC Acceptable Headings Implementation Task Group)</vt:lpstr>
      <vt:lpstr>Alternate Implementation Schemes (PCC Acceptable Headings Implementation Task Group)</vt:lpstr>
      <vt:lpstr>Alternate Implementation Schemes (PCC Acceptable Headings Implementation Task Group)</vt:lpstr>
      <vt:lpstr>Day One for RDA Authority Records</vt:lpstr>
      <vt:lpstr>Examples of Changes</vt:lpstr>
      <vt:lpstr>Examples of Changes</vt:lpstr>
      <vt:lpstr>Examples of Changes</vt:lpstr>
      <vt:lpstr>Examples of Changes</vt:lpstr>
      <vt:lpstr>Examples of Changes</vt:lpstr>
    </vt:vector>
  </TitlesOfParts>
  <Company>University of Washington Libraries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Conversion of the LC/NACO Authority File to RDA</dc:title>
  <dc:creator>UW Library User</dc:creator>
  <cp:lastModifiedBy>UW Library User</cp:lastModifiedBy>
  <cp:revision>37</cp:revision>
  <dcterms:created xsi:type="dcterms:W3CDTF">2012-04-15T22:08:27Z</dcterms:created>
  <dcterms:modified xsi:type="dcterms:W3CDTF">2012-04-19T22:53:02Z</dcterms:modified>
</cp:coreProperties>
</file>